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256" r:id="rId5"/>
    <p:sldId id="257" r:id="rId6"/>
    <p:sldId id="329" r:id="rId7"/>
    <p:sldId id="335" r:id="rId8"/>
    <p:sldId id="259" r:id="rId9"/>
    <p:sldId id="312" r:id="rId10"/>
    <p:sldId id="260" r:id="rId11"/>
    <p:sldId id="262" r:id="rId12"/>
    <p:sldId id="269" r:id="rId13"/>
    <p:sldId id="327" r:id="rId14"/>
    <p:sldId id="328" r:id="rId15"/>
    <p:sldId id="296" r:id="rId16"/>
    <p:sldId id="258" r:id="rId17"/>
    <p:sldId id="336" r:id="rId18"/>
    <p:sldId id="284" r:id="rId19"/>
    <p:sldId id="339" r:id="rId20"/>
    <p:sldId id="283" r:id="rId21"/>
    <p:sldId id="322" r:id="rId22"/>
    <p:sldId id="318" r:id="rId23"/>
    <p:sldId id="332" r:id="rId24"/>
    <p:sldId id="319" r:id="rId25"/>
    <p:sldId id="285" r:id="rId26"/>
    <p:sldId id="291" r:id="rId27"/>
    <p:sldId id="320" r:id="rId28"/>
    <p:sldId id="333" r:id="rId29"/>
    <p:sldId id="288" r:id="rId30"/>
    <p:sldId id="334" r:id="rId31"/>
    <p:sldId id="321" r:id="rId32"/>
    <p:sldId id="331" r:id="rId33"/>
    <p:sldId id="298" r:id="rId34"/>
    <p:sldId id="302" r:id="rId35"/>
    <p:sldId id="325" r:id="rId36"/>
    <p:sldId id="304" r:id="rId37"/>
    <p:sldId id="305" r:id="rId38"/>
    <p:sldId id="306" r:id="rId39"/>
    <p:sldId id="309" r:id="rId40"/>
    <p:sldId id="308" r:id="rId41"/>
    <p:sldId id="31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AC"/>
    <a:srgbClr val="283245"/>
    <a:srgbClr val="D0D1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0496" autoAdjust="0"/>
  </p:normalViewPr>
  <p:slideViewPr>
    <p:cSldViewPr snapToGrid="0">
      <p:cViewPr varScale="1">
        <p:scale>
          <a:sx n="91" d="100"/>
          <a:sy n="91" d="100"/>
        </p:scale>
        <p:origin x="1386"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EE3A31-7BDC-4699-A59E-896CE427C324}"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B9486AB8-CA5C-405D-A752-5386C4DEC76E}">
      <dgm:prSet custT="1"/>
      <dgm:spPr>
        <a:solidFill>
          <a:srgbClr val="C00000"/>
        </a:solidFill>
      </dgm:spPr>
      <dgm:t>
        <a:bodyPr/>
        <a:lstStyle/>
        <a:p>
          <a:pPr rtl="0"/>
          <a:r>
            <a:rPr lang="en-US" sz="2400" b="1" i="0" dirty="0" smtClean="0">
              <a:solidFill>
                <a:schemeClr val="bg1"/>
              </a:solidFill>
            </a:rPr>
            <a:t>Performance</a:t>
          </a:r>
          <a:endParaRPr lang="en-US" sz="2400" b="1" dirty="0">
            <a:solidFill>
              <a:schemeClr val="bg1"/>
            </a:solidFill>
          </a:endParaRPr>
        </a:p>
      </dgm:t>
    </dgm:pt>
    <dgm:pt modelId="{2D7E2469-EB8E-4AA5-A20D-36932CDC82F8}" type="parTrans" cxnId="{5E70856F-13A9-46A2-9EA5-B0AB420D5EE7}">
      <dgm:prSet/>
      <dgm:spPr/>
      <dgm:t>
        <a:bodyPr/>
        <a:lstStyle/>
        <a:p>
          <a:endParaRPr lang="en-US" b="1">
            <a:solidFill>
              <a:schemeClr val="bg1"/>
            </a:solidFill>
          </a:endParaRPr>
        </a:p>
      </dgm:t>
    </dgm:pt>
    <dgm:pt modelId="{2726B05A-D661-4204-A333-CB5A5A5FA639}" type="sibTrans" cxnId="{5E70856F-13A9-46A2-9EA5-B0AB420D5EE7}">
      <dgm:prSet/>
      <dgm:spPr/>
      <dgm:t>
        <a:bodyPr/>
        <a:lstStyle/>
        <a:p>
          <a:endParaRPr lang="en-US" b="1">
            <a:solidFill>
              <a:schemeClr val="bg1"/>
            </a:solidFill>
          </a:endParaRPr>
        </a:p>
      </dgm:t>
    </dgm:pt>
    <dgm:pt modelId="{D0FBF258-49CA-40D5-BC1C-CD8B14257C69}">
      <dgm:prSet/>
      <dgm:spPr>
        <a:solidFill>
          <a:srgbClr val="283245"/>
        </a:solidFill>
      </dgm:spPr>
      <dgm:t>
        <a:bodyPr/>
        <a:lstStyle/>
        <a:p>
          <a:pPr rtl="0"/>
          <a:r>
            <a:rPr lang="en-US" b="1" i="0" dirty="0" smtClean="0">
              <a:solidFill>
                <a:schemeClr val="bg1"/>
              </a:solidFill>
            </a:rPr>
            <a:t>Health</a:t>
          </a:r>
          <a:endParaRPr lang="en-US" b="1" dirty="0">
            <a:solidFill>
              <a:schemeClr val="bg1"/>
            </a:solidFill>
          </a:endParaRPr>
        </a:p>
      </dgm:t>
    </dgm:pt>
    <dgm:pt modelId="{EE731DF4-7F3A-4240-B95F-E95F6326AC03}" type="parTrans" cxnId="{7118D56C-CE0C-444A-B23C-021ABCA82214}">
      <dgm:prSet/>
      <dgm:spPr/>
      <dgm:t>
        <a:bodyPr/>
        <a:lstStyle/>
        <a:p>
          <a:endParaRPr lang="en-US" b="1">
            <a:solidFill>
              <a:schemeClr val="bg1"/>
            </a:solidFill>
          </a:endParaRPr>
        </a:p>
      </dgm:t>
    </dgm:pt>
    <dgm:pt modelId="{EAAC3CB3-F16B-4FC4-A166-904586A42417}" type="sibTrans" cxnId="{7118D56C-CE0C-444A-B23C-021ABCA82214}">
      <dgm:prSet/>
      <dgm:spPr/>
      <dgm:t>
        <a:bodyPr/>
        <a:lstStyle/>
        <a:p>
          <a:endParaRPr lang="en-US" b="1">
            <a:solidFill>
              <a:schemeClr val="bg1"/>
            </a:solidFill>
          </a:endParaRPr>
        </a:p>
      </dgm:t>
    </dgm:pt>
    <dgm:pt modelId="{AAEA83F3-DD88-4265-8674-C197E82BA280}">
      <dgm:prSet custT="1"/>
      <dgm:spPr>
        <a:solidFill>
          <a:srgbClr val="C00000"/>
        </a:solidFill>
      </dgm:spPr>
      <dgm:t>
        <a:bodyPr/>
        <a:lstStyle/>
        <a:p>
          <a:pPr rtl="0"/>
          <a:r>
            <a:rPr lang="en-US" sz="1800" b="1" dirty="0" smtClean="0">
              <a:solidFill>
                <a:schemeClr val="bg1"/>
              </a:solidFill>
            </a:rPr>
            <a:t>Creativity, academics, decision making</a:t>
          </a:r>
          <a:endParaRPr lang="en-US" sz="1800" b="1" dirty="0">
            <a:solidFill>
              <a:schemeClr val="bg1"/>
            </a:solidFill>
          </a:endParaRPr>
        </a:p>
      </dgm:t>
    </dgm:pt>
    <dgm:pt modelId="{ED244CDA-083B-4E0B-8409-33C74AC31CF5}" type="parTrans" cxnId="{A4FC6184-0B6D-4607-AE84-C43CBEDCA37C}">
      <dgm:prSet/>
      <dgm:spPr/>
      <dgm:t>
        <a:bodyPr/>
        <a:lstStyle/>
        <a:p>
          <a:endParaRPr lang="en-US" b="1">
            <a:solidFill>
              <a:schemeClr val="bg1"/>
            </a:solidFill>
          </a:endParaRPr>
        </a:p>
      </dgm:t>
    </dgm:pt>
    <dgm:pt modelId="{B74F3D79-DEB0-46C8-BA9F-F119F97121C0}" type="sibTrans" cxnId="{A4FC6184-0B6D-4607-AE84-C43CBEDCA37C}">
      <dgm:prSet/>
      <dgm:spPr/>
      <dgm:t>
        <a:bodyPr/>
        <a:lstStyle/>
        <a:p>
          <a:endParaRPr lang="en-US" b="1">
            <a:solidFill>
              <a:schemeClr val="bg1"/>
            </a:solidFill>
          </a:endParaRPr>
        </a:p>
      </dgm:t>
    </dgm:pt>
    <dgm:pt modelId="{FFE84F1D-27A5-448C-9D8A-C971C34B7CC6}">
      <dgm:prSet/>
      <dgm:spPr>
        <a:solidFill>
          <a:srgbClr val="D0D1D3"/>
        </a:solidFill>
      </dgm:spPr>
      <dgm:t>
        <a:bodyPr/>
        <a:lstStyle/>
        <a:p>
          <a:pPr rtl="0"/>
          <a:r>
            <a:rPr lang="en-US" b="1" i="0" dirty="0" smtClean="0">
              <a:solidFill>
                <a:schemeClr val="bg1"/>
              </a:solidFill>
            </a:rPr>
            <a:t>Teamwork &amp; Leadership</a:t>
          </a:r>
          <a:endParaRPr lang="en-US" b="1" dirty="0">
            <a:solidFill>
              <a:schemeClr val="bg1"/>
            </a:solidFill>
          </a:endParaRPr>
        </a:p>
      </dgm:t>
    </dgm:pt>
    <dgm:pt modelId="{FB58AC02-E68F-4503-8703-9844CEBC00CE}" type="sibTrans" cxnId="{15B3FBBF-145C-4EB5-8DB5-754E9E0CBCD6}">
      <dgm:prSet/>
      <dgm:spPr/>
      <dgm:t>
        <a:bodyPr/>
        <a:lstStyle/>
        <a:p>
          <a:endParaRPr lang="en-US" b="1">
            <a:solidFill>
              <a:schemeClr val="bg1"/>
            </a:solidFill>
          </a:endParaRPr>
        </a:p>
      </dgm:t>
    </dgm:pt>
    <dgm:pt modelId="{99EDE08B-EC24-4B2C-A015-59C8120177C8}" type="parTrans" cxnId="{15B3FBBF-145C-4EB5-8DB5-754E9E0CBCD6}">
      <dgm:prSet/>
      <dgm:spPr/>
      <dgm:t>
        <a:bodyPr/>
        <a:lstStyle/>
        <a:p>
          <a:endParaRPr lang="en-US" b="1">
            <a:solidFill>
              <a:schemeClr val="bg1"/>
            </a:solidFill>
          </a:endParaRPr>
        </a:p>
      </dgm:t>
    </dgm:pt>
    <dgm:pt modelId="{952416FA-1C7A-4782-99FE-50080F8729FD}">
      <dgm:prSet/>
      <dgm:spPr>
        <a:solidFill>
          <a:srgbClr val="283245"/>
        </a:solidFill>
      </dgm:spPr>
      <dgm:t>
        <a:bodyPr/>
        <a:lstStyle/>
        <a:p>
          <a:pPr rtl="0"/>
          <a:r>
            <a:rPr lang="en-US" b="1" dirty="0" smtClean="0">
              <a:solidFill>
                <a:schemeClr val="bg1"/>
              </a:solidFill>
            </a:rPr>
            <a:t>Lower blood pressure, better sleep, longer life span</a:t>
          </a:r>
          <a:endParaRPr lang="en-US" b="1" dirty="0">
            <a:solidFill>
              <a:schemeClr val="bg1"/>
            </a:solidFill>
          </a:endParaRPr>
        </a:p>
      </dgm:t>
    </dgm:pt>
    <dgm:pt modelId="{A24D5A23-63CB-4B0A-AF7F-D685444E2208}" type="parTrans" cxnId="{18FBF12D-7AFC-4EBD-83C6-E78A9BDDD140}">
      <dgm:prSet/>
      <dgm:spPr/>
      <dgm:t>
        <a:bodyPr/>
        <a:lstStyle/>
        <a:p>
          <a:endParaRPr lang="en-US" b="1">
            <a:solidFill>
              <a:schemeClr val="bg1"/>
            </a:solidFill>
          </a:endParaRPr>
        </a:p>
      </dgm:t>
    </dgm:pt>
    <dgm:pt modelId="{8BC59F7E-35E1-4893-B051-DCCB54192C72}" type="sibTrans" cxnId="{18FBF12D-7AFC-4EBD-83C6-E78A9BDDD140}">
      <dgm:prSet/>
      <dgm:spPr/>
      <dgm:t>
        <a:bodyPr/>
        <a:lstStyle/>
        <a:p>
          <a:endParaRPr lang="en-US" b="1">
            <a:solidFill>
              <a:schemeClr val="bg1"/>
            </a:solidFill>
          </a:endParaRPr>
        </a:p>
      </dgm:t>
    </dgm:pt>
    <dgm:pt modelId="{0E1F1B69-413F-45CD-80FB-90B9A25222B5}">
      <dgm:prSet/>
      <dgm:spPr>
        <a:solidFill>
          <a:srgbClr val="D0D1D3"/>
        </a:solidFill>
      </dgm:spPr>
      <dgm:t>
        <a:bodyPr/>
        <a:lstStyle/>
        <a:p>
          <a:pPr rtl="0"/>
          <a:r>
            <a:rPr lang="en-US" b="1" dirty="0" smtClean="0">
              <a:solidFill>
                <a:schemeClr val="bg1"/>
              </a:solidFill>
            </a:rPr>
            <a:t>Valued by team</a:t>
          </a:r>
          <a:endParaRPr lang="en-US" b="1" dirty="0">
            <a:solidFill>
              <a:schemeClr val="bg1"/>
            </a:solidFill>
          </a:endParaRPr>
        </a:p>
      </dgm:t>
    </dgm:pt>
    <dgm:pt modelId="{0A8EE7D8-616D-4FE0-B910-B93A8BEB082C}" type="parTrans" cxnId="{889A2D8A-33DD-477C-B1ED-B2D24473EED1}">
      <dgm:prSet/>
      <dgm:spPr/>
      <dgm:t>
        <a:bodyPr/>
        <a:lstStyle/>
        <a:p>
          <a:endParaRPr lang="en-US" b="1">
            <a:solidFill>
              <a:schemeClr val="bg1"/>
            </a:solidFill>
          </a:endParaRPr>
        </a:p>
      </dgm:t>
    </dgm:pt>
    <dgm:pt modelId="{021C0774-35EE-4EE8-8995-53B80CB954F5}" type="sibTrans" cxnId="{889A2D8A-33DD-477C-B1ED-B2D24473EED1}">
      <dgm:prSet/>
      <dgm:spPr/>
      <dgm:t>
        <a:bodyPr/>
        <a:lstStyle/>
        <a:p>
          <a:endParaRPr lang="en-US" b="1">
            <a:solidFill>
              <a:schemeClr val="bg1"/>
            </a:solidFill>
          </a:endParaRPr>
        </a:p>
      </dgm:t>
    </dgm:pt>
    <dgm:pt modelId="{5D2B7786-F8D6-49A7-9D74-94485B67B4D5}" type="pres">
      <dgm:prSet presAssocID="{23EE3A31-7BDC-4699-A59E-896CE427C324}" presName="linearFlow" presStyleCnt="0">
        <dgm:presLayoutVars>
          <dgm:dir/>
          <dgm:resizeHandles val="exact"/>
        </dgm:presLayoutVars>
      </dgm:prSet>
      <dgm:spPr/>
      <dgm:t>
        <a:bodyPr/>
        <a:lstStyle/>
        <a:p>
          <a:endParaRPr lang="en-US"/>
        </a:p>
      </dgm:t>
    </dgm:pt>
    <dgm:pt modelId="{9B56F12E-6D8C-448B-9798-C4D189B70120}" type="pres">
      <dgm:prSet presAssocID="{B9486AB8-CA5C-405D-A752-5386C4DEC76E}" presName="comp" presStyleCnt="0"/>
      <dgm:spPr/>
    </dgm:pt>
    <dgm:pt modelId="{8D6710F4-484E-473B-963F-2C804B37AF6F}" type="pres">
      <dgm:prSet presAssocID="{B9486AB8-CA5C-405D-A752-5386C4DEC76E}" presName="rect2" presStyleLbl="node1" presStyleIdx="0" presStyleCnt="3" custScaleX="100045">
        <dgm:presLayoutVars>
          <dgm:bulletEnabled val="1"/>
        </dgm:presLayoutVars>
      </dgm:prSet>
      <dgm:spPr/>
      <dgm:t>
        <a:bodyPr/>
        <a:lstStyle/>
        <a:p>
          <a:endParaRPr lang="en-US"/>
        </a:p>
      </dgm:t>
    </dgm:pt>
    <dgm:pt modelId="{5F08E7C2-E108-4FA7-B26F-2FABEE99304E}" type="pres">
      <dgm:prSet presAssocID="{B9486AB8-CA5C-405D-A752-5386C4DEC76E}"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t>
        <a:bodyPr/>
        <a:lstStyle/>
        <a:p>
          <a:endParaRPr lang="en-US"/>
        </a:p>
      </dgm:t>
    </dgm:pt>
    <dgm:pt modelId="{1E9E8825-5565-4437-9FB1-3B137842208F}" type="pres">
      <dgm:prSet presAssocID="{2726B05A-D661-4204-A333-CB5A5A5FA639}" presName="sibTrans" presStyleCnt="0"/>
      <dgm:spPr/>
    </dgm:pt>
    <dgm:pt modelId="{C06389A7-3D02-482A-A6DF-4BF32459DD0B}" type="pres">
      <dgm:prSet presAssocID="{D0FBF258-49CA-40D5-BC1C-CD8B14257C69}" presName="comp" presStyleCnt="0"/>
      <dgm:spPr/>
    </dgm:pt>
    <dgm:pt modelId="{F77FB4A3-9591-493D-92D0-29559A13090E}" type="pres">
      <dgm:prSet presAssocID="{D0FBF258-49CA-40D5-BC1C-CD8B14257C69}" presName="rect2" presStyleLbl="node1" presStyleIdx="1" presStyleCnt="3">
        <dgm:presLayoutVars>
          <dgm:bulletEnabled val="1"/>
        </dgm:presLayoutVars>
      </dgm:prSet>
      <dgm:spPr/>
      <dgm:t>
        <a:bodyPr/>
        <a:lstStyle/>
        <a:p>
          <a:endParaRPr lang="en-US"/>
        </a:p>
      </dgm:t>
    </dgm:pt>
    <dgm:pt modelId="{A9DDDD1A-13FE-40A2-973A-5D547B03B0CB}" type="pres">
      <dgm:prSet presAssocID="{D0FBF258-49CA-40D5-BC1C-CD8B14257C69}" presName="rect1" presStyleLbl="ln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t>
        <a:bodyPr/>
        <a:lstStyle/>
        <a:p>
          <a:endParaRPr lang="en-US"/>
        </a:p>
      </dgm:t>
    </dgm:pt>
    <dgm:pt modelId="{12227C49-AE2D-45ED-BCCC-7C135BF1334E}" type="pres">
      <dgm:prSet presAssocID="{EAAC3CB3-F16B-4FC4-A166-904586A42417}" presName="sibTrans" presStyleCnt="0"/>
      <dgm:spPr/>
    </dgm:pt>
    <dgm:pt modelId="{C3B14AE4-43DF-400D-971E-FF7F5EC28936}" type="pres">
      <dgm:prSet presAssocID="{FFE84F1D-27A5-448C-9D8A-C971C34B7CC6}" presName="comp" presStyleCnt="0"/>
      <dgm:spPr/>
    </dgm:pt>
    <dgm:pt modelId="{02CE9051-C2A1-45D1-8F6C-12F21B8DBFD7}" type="pres">
      <dgm:prSet presAssocID="{FFE84F1D-27A5-448C-9D8A-C971C34B7CC6}" presName="rect2" presStyleLbl="node1" presStyleIdx="2" presStyleCnt="3">
        <dgm:presLayoutVars>
          <dgm:bulletEnabled val="1"/>
        </dgm:presLayoutVars>
      </dgm:prSet>
      <dgm:spPr/>
      <dgm:t>
        <a:bodyPr/>
        <a:lstStyle/>
        <a:p>
          <a:endParaRPr lang="en-US"/>
        </a:p>
      </dgm:t>
    </dgm:pt>
    <dgm:pt modelId="{1C64102E-C3D4-4203-8D26-F8B1A5B497B4}" type="pres">
      <dgm:prSet presAssocID="{FFE84F1D-27A5-448C-9D8A-C971C34B7CC6}" presName="rect1" presStyleLbl="ln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t>
        <a:bodyPr/>
        <a:lstStyle/>
        <a:p>
          <a:endParaRPr lang="en-US"/>
        </a:p>
      </dgm:t>
    </dgm:pt>
  </dgm:ptLst>
  <dgm:cxnLst>
    <dgm:cxn modelId="{45ECA6C9-5AE8-4583-B03C-9B08034F9F3D}" type="presOf" srcId="{D0FBF258-49CA-40D5-BC1C-CD8B14257C69}" destId="{F77FB4A3-9591-493D-92D0-29559A13090E}" srcOrd="0" destOrd="0" presId="urn:microsoft.com/office/officeart/2008/layout/AlternatingPictureBlocks"/>
    <dgm:cxn modelId="{889A2D8A-33DD-477C-B1ED-B2D24473EED1}" srcId="{FFE84F1D-27A5-448C-9D8A-C971C34B7CC6}" destId="{0E1F1B69-413F-45CD-80FB-90B9A25222B5}" srcOrd="0" destOrd="0" parTransId="{0A8EE7D8-616D-4FE0-B910-B93A8BEB082C}" sibTransId="{021C0774-35EE-4EE8-8995-53B80CB954F5}"/>
    <dgm:cxn modelId="{20DD0D8A-C4F6-40BB-9DD5-9F3006AA29F5}" type="presOf" srcId="{0E1F1B69-413F-45CD-80FB-90B9A25222B5}" destId="{02CE9051-C2A1-45D1-8F6C-12F21B8DBFD7}" srcOrd="0" destOrd="1" presId="urn:microsoft.com/office/officeart/2008/layout/AlternatingPictureBlocks"/>
    <dgm:cxn modelId="{5E70856F-13A9-46A2-9EA5-B0AB420D5EE7}" srcId="{23EE3A31-7BDC-4699-A59E-896CE427C324}" destId="{B9486AB8-CA5C-405D-A752-5386C4DEC76E}" srcOrd="0" destOrd="0" parTransId="{2D7E2469-EB8E-4AA5-A20D-36932CDC82F8}" sibTransId="{2726B05A-D661-4204-A333-CB5A5A5FA639}"/>
    <dgm:cxn modelId="{5875E5F1-80EE-41FF-AF46-7DCA9336ABC5}" type="presOf" srcId="{23EE3A31-7BDC-4699-A59E-896CE427C324}" destId="{5D2B7786-F8D6-49A7-9D74-94485B67B4D5}" srcOrd="0" destOrd="0" presId="urn:microsoft.com/office/officeart/2008/layout/AlternatingPictureBlocks"/>
    <dgm:cxn modelId="{A4FC6184-0B6D-4607-AE84-C43CBEDCA37C}" srcId="{B9486AB8-CA5C-405D-A752-5386C4DEC76E}" destId="{AAEA83F3-DD88-4265-8674-C197E82BA280}" srcOrd="0" destOrd="0" parTransId="{ED244CDA-083B-4E0B-8409-33C74AC31CF5}" sibTransId="{B74F3D79-DEB0-46C8-BA9F-F119F97121C0}"/>
    <dgm:cxn modelId="{15B3FBBF-145C-4EB5-8DB5-754E9E0CBCD6}" srcId="{23EE3A31-7BDC-4699-A59E-896CE427C324}" destId="{FFE84F1D-27A5-448C-9D8A-C971C34B7CC6}" srcOrd="2" destOrd="0" parTransId="{99EDE08B-EC24-4B2C-A015-59C8120177C8}" sibTransId="{FB58AC02-E68F-4503-8703-9844CEBC00CE}"/>
    <dgm:cxn modelId="{3A8BB279-B04C-4F21-88E6-52453052572F}" type="presOf" srcId="{FFE84F1D-27A5-448C-9D8A-C971C34B7CC6}" destId="{02CE9051-C2A1-45D1-8F6C-12F21B8DBFD7}" srcOrd="0" destOrd="0" presId="urn:microsoft.com/office/officeart/2008/layout/AlternatingPictureBlocks"/>
    <dgm:cxn modelId="{18FBF12D-7AFC-4EBD-83C6-E78A9BDDD140}" srcId="{D0FBF258-49CA-40D5-BC1C-CD8B14257C69}" destId="{952416FA-1C7A-4782-99FE-50080F8729FD}" srcOrd="0" destOrd="0" parTransId="{A24D5A23-63CB-4B0A-AF7F-D685444E2208}" sibTransId="{8BC59F7E-35E1-4893-B051-DCCB54192C72}"/>
    <dgm:cxn modelId="{7118D56C-CE0C-444A-B23C-021ABCA82214}" srcId="{23EE3A31-7BDC-4699-A59E-896CE427C324}" destId="{D0FBF258-49CA-40D5-BC1C-CD8B14257C69}" srcOrd="1" destOrd="0" parTransId="{EE731DF4-7F3A-4240-B95F-E95F6326AC03}" sibTransId="{EAAC3CB3-F16B-4FC4-A166-904586A42417}"/>
    <dgm:cxn modelId="{0E118D3D-1790-468B-A65F-7AC741F05DC4}" type="presOf" srcId="{AAEA83F3-DD88-4265-8674-C197E82BA280}" destId="{8D6710F4-484E-473B-963F-2C804B37AF6F}" srcOrd="0" destOrd="1" presId="urn:microsoft.com/office/officeart/2008/layout/AlternatingPictureBlocks"/>
    <dgm:cxn modelId="{6CDF7822-DE43-45E5-93F8-424B40494AC5}" type="presOf" srcId="{B9486AB8-CA5C-405D-A752-5386C4DEC76E}" destId="{8D6710F4-484E-473B-963F-2C804B37AF6F}" srcOrd="0" destOrd="0" presId="urn:microsoft.com/office/officeart/2008/layout/AlternatingPictureBlocks"/>
    <dgm:cxn modelId="{745A4D48-47C4-401D-97AB-60A9EF30E3B4}" type="presOf" srcId="{952416FA-1C7A-4782-99FE-50080F8729FD}" destId="{F77FB4A3-9591-493D-92D0-29559A13090E}" srcOrd="0" destOrd="1" presId="urn:microsoft.com/office/officeart/2008/layout/AlternatingPictureBlocks"/>
    <dgm:cxn modelId="{201E0109-1B05-430B-9BDB-22ADD993F647}" type="presParOf" srcId="{5D2B7786-F8D6-49A7-9D74-94485B67B4D5}" destId="{9B56F12E-6D8C-448B-9798-C4D189B70120}" srcOrd="0" destOrd="0" presId="urn:microsoft.com/office/officeart/2008/layout/AlternatingPictureBlocks"/>
    <dgm:cxn modelId="{3F6091CC-6640-4117-BF7C-712DFFDAF4A8}" type="presParOf" srcId="{9B56F12E-6D8C-448B-9798-C4D189B70120}" destId="{8D6710F4-484E-473B-963F-2C804B37AF6F}" srcOrd="0" destOrd="0" presId="urn:microsoft.com/office/officeart/2008/layout/AlternatingPictureBlocks"/>
    <dgm:cxn modelId="{31127048-76C4-4FD2-9277-ED6D149E2CC2}" type="presParOf" srcId="{9B56F12E-6D8C-448B-9798-C4D189B70120}" destId="{5F08E7C2-E108-4FA7-B26F-2FABEE99304E}" srcOrd="1" destOrd="0" presId="urn:microsoft.com/office/officeart/2008/layout/AlternatingPictureBlocks"/>
    <dgm:cxn modelId="{4345F19C-D9DC-4A12-B3C3-DF1D38218308}" type="presParOf" srcId="{5D2B7786-F8D6-49A7-9D74-94485B67B4D5}" destId="{1E9E8825-5565-4437-9FB1-3B137842208F}" srcOrd="1" destOrd="0" presId="urn:microsoft.com/office/officeart/2008/layout/AlternatingPictureBlocks"/>
    <dgm:cxn modelId="{A4146C72-F6DB-4BA1-9A90-059C319691BB}" type="presParOf" srcId="{5D2B7786-F8D6-49A7-9D74-94485B67B4D5}" destId="{C06389A7-3D02-482A-A6DF-4BF32459DD0B}" srcOrd="2" destOrd="0" presId="urn:microsoft.com/office/officeart/2008/layout/AlternatingPictureBlocks"/>
    <dgm:cxn modelId="{93B5F516-4A05-43A4-8EC9-B948AC029905}" type="presParOf" srcId="{C06389A7-3D02-482A-A6DF-4BF32459DD0B}" destId="{F77FB4A3-9591-493D-92D0-29559A13090E}" srcOrd="0" destOrd="0" presId="urn:microsoft.com/office/officeart/2008/layout/AlternatingPictureBlocks"/>
    <dgm:cxn modelId="{12C1093D-FA2A-4A63-9104-8C0B4E678F1E}" type="presParOf" srcId="{C06389A7-3D02-482A-A6DF-4BF32459DD0B}" destId="{A9DDDD1A-13FE-40A2-973A-5D547B03B0CB}" srcOrd="1" destOrd="0" presId="urn:microsoft.com/office/officeart/2008/layout/AlternatingPictureBlocks"/>
    <dgm:cxn modelId="{A698D677-7105-4F9D-94B9-FF8A27E0E631}" type="presParOf" srcId="{5D2B7786-F8D6-49A7-9D74-94485B67B4D5}" destId="{12227C49-AE2D-45ED-BCCC-7C135BF1334E}" srcOrd="3" destOrd="0" presId="urn:microsoft.com/office/officeart/2008/layout/AlternatingPictureBlocks"/>
    <dgm:cxn modelId="{585F90FC-137B-479D-8A00-8D9FCAAEDBD0}" type="presParOf" srcId="{5D2B7786-F8D6-49A7-9D74-94485B67B4D5}" destId="{C3B14AE4-43DF-400D-971E-FF7F5EC28936}" srcOrd="4" destOrd="0" presId="urn:microsoft.com/office/officeart/2008/layout/AlternatingPictureBlocks"/>
    <dgm:cxn modelId="{FEE362F8-0239-4F17-8C7B-830BD783851F}" type="presParOf" srcId="{C3B14AE4-43DF-400D-971E-FF7F5EC28936}" destId="{02CE9051-C2A1-45D1-8F6C-12F21B8DBFD7}" srcOrd="0" destOrd="0" presId="urn:microsoft.com/office/officeart/2008/layout/AlternatingPictureBlocks"/>
    <dgm:cxn modelId="{D34A95B9-9CB0-4F4B-927B-D7486ABD9588}" type="presParOf" srcId="{C3B14AE4-43DF-400D-971E-FF7F5EC28936}" destId="{1C64102E-C3D4-4203-8D26-F8B1A5B497B4}"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52393A-48C6-4E34-9677-F0BE1757D32A}" type="doc">
      <dgm:prSet loTypeId="urn:microsoft.com/office/officeart/2005/8/layout/lProcess3" loCatId="process" qsTypeId="urn:microsoft.com/office/officeart/2005/8/quickstyle/3d3" qsCatId="3D" csTypeId="urn:microsoft.com/office/officeart/2005/8/colors/accent1_2" csCatId="accent1" phldr="1"/>
      <dgm:spPr/>
      <dgm:t>
        <a:bodyPr/>
        <a:lstStyle/>
        <a:p>
          <a:endParaRPr lang="en-US"/>
        </a:p>
      </dgm:t>
    </dgm:pt>
    <dgm:pt modelId="{2E83B856-4BAE-45C1-8171-114179557C7E}">
      <dgm:prSet custT="1"/>
      <dgm:spPr>
        <a:solidFill>
          <a:srgbClr val="002060"/>
        </a:solidFill>
      </dgm:spPr>
      <dgm:t>
        <a:bodyPr/>
        <a:lstStyle/>
        <a:p>
          <a:pPr rtl="0"/>
          <a:r>
            <a:rPr lang="en-US" sz="4800" smtClean="0">
              <a:effectLst>
                <a:outerShdw blurRad="38100" dist="38100" dir="2700000" algn="tl">
                  <a:srgbClr val="000000">
                    <a:alpha val="43137"/>
                  </a:srgbClr>
                </a:outerShdw>
              </a:effectLst>
            </a:rPr>
            <a:t>A</a:t>
          </a:r>
          <a:endParaRPr lang="en-US" sz="4800" dirty="0">
            <a:effectLst>
              <a:outerShdw blurRad="38100" dist="38100" dir="2700000" algn="tl">
                <a:srgbClr val="000000">
                  <a:alpha val="43137"/>
                </a:srgbClr>
              </a:outerShdw>
            </a:effectLst>
          </a:endParaRPr>
        </a:p>
      </dgm:t>
    </dgm:pt>
    <dgm:pt modelId="{C21F8EC6-878F-48ED-A687-D87E2EB8F434}" type="parTrans" cxnId="{96C3B8D9-549B-439A-9F83-0A17F6D57530}">
      <dgm:prSet/>
      <dgm:spPr/>
      <dgm:t>
        <a:bodyPr/>
        <a:lstStyle/>
        <a:p>
          <a:endParaRPr lang="en-US"/>
        </a:p>
      </dgm:t>
    </dgm:pt>
    <dgm:pt modelId="{759A487F-03C4-4371-B327-6A9357451C94}" type="sibTrans" cxnId="{96C3B8D9-549B-439A-9F83-0A17F6D57530}">
      <dgm:prSet/>
      <dgm:spPr/>
      <dgm:t>
        <a:bodyPr/>
        <a:lstStyle/>
        <a:p>
          <a:endParaRPr lang="en-US"/>
        </a:p>
      </dgm:t>
    </dgm:pt>
    <dgm:pt modelId="{F12C9DCC-517A-4A45-9186-54BF9481C17B}">
      <dgm:prSet custT="1"/>
      <dgm:spPr>
        <a:solidFill>
          <a:srgbClr val="002060"/>
        </a:solidFill>
      </dgm:spPr>
      <dgm:t>
        <a:bodyPr/>
        <a:lstStyle/>
        <a:p>
          <a:pPr rtl="0"/>
          <a:r>
            <a:rPr lang="en-US" sz="4800" smtClean="0">
              <a:effectLst>
                <a:outerShdw blurRad="38100" dist="38100" dir="2700000" algn="tl">
                  <a:srgbClr val="000000">
                    <a:alpha val="43137"/>
                  </a:srgbClr>
                </a:outerShdw>
              </a:effectLst>
            </a:rPr>
            <a:t>B</a:t>
          </a:r>
          <a:endParaRPr lang="en-US" sz="4800" dirty="0">
            <a:effectLst>
              <a:outerShdw blurRad="38100" dist="38100" dir="2700000" algn="tl">
                <a:srgbClr val="000000">
                  <a:alpha val="43137"/>
                </a:srgbClr>
              </a:outerShdw>
            </a:effectLst>
          </a:endParaRPr>
        </a:p>
      </dgm:t>
    </dgm:pt>
    <dgm:pt modelId="{8D622E1A-3801-4098-B5BF-177504E9663C}" type="parTrans" cxnId="{BD08F1F1-9600-425F-93A0-4588B9BFD972}">
      <dgm:prSet/>
      <dgm:spPr/>
      <dgm:t>
        <a:bodyPr/>
        <a:lstStyle/>
        <a:p>
          <a:endParaRPr lang="en-US"/>
        </a:p>
      </dgm:t>
    </dgm:pt>
    <dgm:pt modelId="{02B06C33-9A16-47D2-AC26-E39A718A3F51}" type="sibTrans" cxnId="{BD08F1F1-9600-425F-93A0-4588B9BFD972}">
      <dgm:prSet/>
      <dgm:spPr/>
      <dgm:t>
        <a:bodyPr/>
        <a:lstStyle/>
        <a:p>
          <a:endParaRPr lang="en-US"/>
        </a:p>
      </dgm:t>
    </dgm:pt>
    <dgm:pt modelId="{FBEFB3CD-CCB8-4A7A-AAC8-6C0B866B7455}">
      <dgm:prSet custT="1"/>
      <dgm:spPr>
        <a:solidFill>
          <a:srgbClr val="002060"/>
        </a:solidFill>
      </dgm:spPr>
      <dgm:t>
        <a:bodyPr/>
        <a:lstStyle/>
        <a:p>
          <a:pPr rtl="0"/>
          <a:r>
            <a:rPr lang="en-US" sz="4800" smtClean="0">
              <a:effectLst>
                <a:outerShdw blurRad="38100" dist="38100" dir="2700000" algn="tl">
                  <a:srgbClr val="000000">
                    <a:alpha val="43137"/>
                  </a:srgbClr>
                </a:outerShdw>
              </a:effectLst>
            </a:rPr>
            <a:t>C</a:t>
          </a:r>
          <a:endParaRPr lang="en-US" sz="4800" dirty="0">
            <a:effectLst>
              <a:outerShdw blurRad="38100" dist="38100" dir="2700000" algn="tl">
                <a:srgbClr val="000000">
                  <a:alpha val="43137"/>
                </a:srgbClr>
              </a:outerShdw>
            </a:effectLst>
          </a:endParaRPr>
        </a:p>
      </dgm:t>
    </dgm:pt>
    <dgm:pt modelId="{EE911343-8A26-4A24-A82E-F58891A19931}" type="parTrans" cxnId="{9EA9B91B-04FA-4DFF-89D1-630CD9BCB928}">
      <dgm:prSet/>
      <dgm:spPr/>
      <dgm:t>
        <a:bodyPr/>
        <a:lstStyle/>
        <a:p>
          <a:endParaRPr lang="en-US"/>
        </a:p>
      </dgm:t>
    </dgm:pt>
    <dgm:pt modelId="{3F9DE2DD-AC02-43F2-A66A-FB17CE2BA802}" type="sibTrans" cxnId="{9EA9B91B-04FA-4DFF-89D1-630CD9BCB928}">
      <dgm:prSet/>
      <dgm:spPr/>
      <dgm:t>
        <a:bodyPr/>
        <a:lstStyle/>
        <a:p>
          <a:endParaRPr lang="en-US"/>
        </a:p>
      </dgm:t>
    </dgm:pt>
    <dgm:pt modelId="{9C62A522-6A52-4A9E-A375-A30BB142211E}">
      <dgm:prSet custT="1"/>
      <dgm:spPr>
        <a:solidFill>
          <a:srgbClr val="002060"/>
        </a:solidFill>
      </dgm:spPr>
      <dgm:t>
        <a:bodyPr/>
        <a:lstStyle/>
        <a:p>
          <a:pPr rtl="0"/>
          <a:r>
            <a:rPr lang="en-US" sz="4800" smtClean="0">
              <a:effectLst>
                <a:outerShdw blurRad="38100" dist="38100" dir="2700000" algn="tl">
                  <a:srgbClr val="000000">
                    <a:alpha val="43137"/>
                  </a:srgbClr>
                </a:outerShdw>
              </a:effectLst>
            </a:rPr>
            <a:t>D</a:t>
          </a:r>
          <a:endParaRPr lang="en-US" sz="4800" dirty="0">
            <a:effectLst>
              <a:outerShdw blurRad="38100" dist="38100" dir="2700000" algn="tl">
                <a:srgbClr val="000000">
                  <a:alpha val="43137"/>
                </a:srgbClr>
              </a:outerShdw>
            </a:effectLst>
          </a:endParaRPr>
        </a:p>
      </dgm:t>
    </dgm:pt>
    <dgm:pt modelId="{715AE522-5F37-447F-A19A-AF14D0A3E509}" type="parTrans" cxnId="{D4D8C5C4-AEBE-4FA3-96AB-4F4D571AA156}">
      <dgm:prSet/>
      <dgm:spPr/>
      <dgm:t>
        <a:bodyPr/>
        <a:lstStyle/>
        <a:p>
          <a:endParaRPr lang="en-US"/>
        </a:p>
      </dgm:t>
    </dgm:pt>
    <dgm:pt modelId="{FE51CBAC-C1D8-41F0-BD6F-B6A3475BC375}" type="sibTrans" cxnId="{D4D8C5C4-AEBE-4FA3-96AB-4F4D571AA156}">
      <dgm:prSet/>
      <dgm:spPr/>
      <dgm:t>
        <a:bodyPr/>
        <a:lstStyle/>
        <a:p>
          <a:endParaRPr lang="en-US"/>
        </a:p>
      </dgm:t>
    </dgm:pt>
    <dgm:pt modelId="{CFB60F46-7D9B-41B6-8FD1-105EE5B8149C}">
      <dgm:prSet custT="1"/>
      <dgm:spPr>
        <a:solidFill>
          <a:srgbClr val="002060"/>
        </a:solidFill>
      </dgm:spPr>
      <dgm:t>
        <a:bodyPr/>
        <a:lstStyle/>
        <a:p>
          <a:pPr rtl="0"/>
          <a:r>
            <a:rPr lang="en-US" sz="4800" b="0" smtClean="0">
              <a:effectLst>
                <a:outerShdw blurRad="38100" dist="38100" dir="2700000" algn="tl">
                  <a:srgbClr val="000000">
                    <a:alpha val="43137"/>
                  </a:srgbClr>
                </a:outerShdw>
              </a:effectLst>
            </a:rPr>
            <a:t>E</a:t>
          </a:r>
          <a:endParaRPr lang="en-US" sz="2100" b="0" dirty="0">
            <a:effectLst>
              <a:outerShdw blurRad="38100" dist="38100" dir="2700000" algn="tl">
                <a:srgbClr val="000000">
                  <a:alpha val="43137"/>
                </a:srgbClr>
              </a:outerShdw>
            </a:effectLst>
          </a:endParaRPr>
        </a:p>
      </dgm:t>
    </dgm:pt>
    <dgm:pt modelId="{8345C741-4CD2-428E-8CE2-3E5414979BE1}" type="parTrans" cxnId="{5EAA543A-FC4C-4727-BFA1-BB08A0965E38}">
      <dgm:prSet/>
      <dgm:spPr/>
      <dgm:t>
        <a:bodyPr/>
        <a:lstStyle/>
        <a:p>
          <a:endParaRPr lang="en-US"/>
        </a:p>
      </dgm:t>
    </dgm:pt>
    <dgm:pt modelId="{FBED8603-9236-466D-95C6-B44A4B8C6ED5}" type="sibTrans" cxnId="{5EAA543A-FC4C-4727-BFA1-BB08A0965E38}">
      <dgm:prSet/>
      <dgm:spPr/>
      <dgm:t>
        <a:bodyPr/>
        <a:lstStyle/>
        <a:p>
          <a:endParaRPr lang="en-US"/>
        </a:p>
      </dgm:t>
    </dgm:pt>
    <dgm:pt modelId="{1C0A1636-6730-4BE7-BB6E-C3D6118E1618}">
      <dgm:prSet/>
      <dgm:spPr/>
      <dgm:t>
        <a:bodyPr/>
        <a:lstStyle/>
        <a:p>
          <a:r>
            <a:rPr lang="en-US" dirty="0" smtClean="0"/>
            <a:t>Be Responsive</a:t>
          </a:r>
          <a:endParaRPr lang="en-US" dirty="0"/>
        </a:p>
      </dgm:t>
    </dgm:pt>
    <dgm:pt modelId="{94051F4D-0FB8-448F-B031-7E656B7C41AC}" type="parTrans" cxnId="{4DA3BABE-8F57-41EA-9151-AA17E50996DD}">
      <dgm:prSet/>
      <dgm:spPr/>
      <dgm:t>
        <a:bodyPr/>
        <a:lstStyle/>
        <a:p>
          <a:endParaRPr lang="en-US"/>
        </a:p>
      </dgm:t>
    </dgm:pt>
    <dgm:pt modelId="{C46EDD77-0A45-4E03-8659-3B80A1BCE516}" type="sibTrans" cxnId="{4DA3BABE-8F57-41EA-9151-AA17E50996DD}">
      <dgm:prSet/>
      <dgm:spPr/>
      <dgm:t>
        <a:bodyPr/>
        <a:lstStyle/>
        <a:p>
          <a:endParaRPr lang="en-US"/>
        </a:p>
      </dgm:t>
    </dgm:pt>
    <dgm:pt modelId="{D501325D-3CCC-430F-B1DB-45C526B07E55}">
      <dgm:prSet/>
      <dgm:spPr/>
      <dgm:t>
        <a:bodyPr/>
        <a:lstStyle/>
        <a:p>
          <a:r>
            <a:rPr lang="en-US" dirty="0" smtClean="0"/>
            <a:t>Care About the Other Person</a:t>
          </a:r>
          <a:endParaRPr lang="en-US" dirty="0"/>
        </a:p>
      </dgm:t>
    </dgm:pt>
    <dgm:pt modelId="{95F43A70-D09C-4EC6-AEC5-2093268B7453}" type="parTrans" cxnId="{1C8A322A-60DA-46E4-84B7-F19209953D85}">
      <dgm:prSet/>
      <dgm:spPr/>
      <dgm:t>
        <a:bodyPr/>
        <a:lstStyle/>
        <a:p>
          <a:endParaRPr lang="en-US"/>
        </a:p>
      </dgm:t>
    </dgm:pt>
    <dgm:pt modelId="{44686AF1-EE34-4DBC-B6A4-EC47AD0CB028}" type="sibTrans" cxnId="{1C8A322A-60DA-46E4-84B7-F19209953D85}">
      <dgm:prSet/>
      <dgm:spPr/>
      <dgm:t>
        <a:bodyPr/>
        <a:lstStyle/>
        <a:p>
          <a:endParaRPr lang="en-US"/>
        </a:p>
      </dgm:t>
    </dgm:pt>
    <dgm:pt modelId="{2CA77792-A750-4971-BC40-455FE5888395}">
      <dgm:prSet/>
      <dgm:spPr/>
      <dgm:t>
        <a:bodyPr/>
        <a:lstStyle/>
        <a:p>
          <a:r>
            <a:rPr lang="en-US" dirty="0" smtClean="0"/>
            <a:t>Don’t Interrupt</a:t>
          </a:r>
          <a:endParaRPr lang="en-US" dirty="0"/>
        </a:p>
      </dgm:t>
    </dgm:pt>
    <dgm:pt modelId="{C92B8380-B6DC-42A9-8CC5-7C5673D604C7}" type="parTrans" cxnId="{569462E1-4266-4A68-AC11-1EDCA17FC60A}">
      <dgm:prSet/>
      <dgm:spPr/>
      <dgm:t>
        <a:bodyPr/>
        <a:lstStyle/>
        <a:p>
          <a:endParaRPr lang="en-US"/>
        </a:p>
      </dgm:t>
    </dgm:pt>
    <dgm:pt modelId="{285DC243-F01A-421E-993C-5A7982BF56EB}" type="sibTrans" cxnId="{569462E1-4266-4A68-AC11-1EDCA17FC60A}">
      <dgm:prSet/>
      <dgm:spPr/>
      <dgm:t>
        <a:bodyPr/>
        <a:lstStyle/>
        <a:p>
          <a:endParaRPr lang="en-US"/>
        </a:p>
      </dgm:t>
    </dgm:pt>
    <dgm:pt modelId="{EB0621F7-2971-499A-973A-53543645EAD6}">
      <dgm:prSet/>
      <dgm:spPr/>
      <dgm:t>
        <a:bodyPr/>
        <a:lstStyle/>
        <a:p>
          <a:r>
            <a:rPr lang="en-US" dirty="0" smtClean="0"/>
            <a:t>Encourage the Person to Say More</a:t>
          </a:r>
          <a:endParaRPr lang="en-US" dirty="0"/>
        </a:p>
      </dgm:t>
    </dgm:pt>
    <dgm:pt modelId="{49C933B7-DE5D-4907-9D20-FDEE6D3BD56D}" type="parTrans" cxnId="{A53B8778-F8BF-43AA-93CF-F7E7E1D68DAC}">
      <dgm:prSet/>
      <dgm:spPr/>
      <dgm:t>
        <a:bodyPr/>
        <a:lstStyle/>
        <a:p>
          <a:endParaRPr lang="en-US"/>
        </a:p>
      </dgm:t>
    </dgm:pt>
    <dgm:pt modelId="{6BE8901B-A47D-457D-A931-1FFEBE544C3B}" type="sibTrans" cxnId="{A53B8778-F8BF-43AA-93CF-F7E7E1D68DAC}">
      <dgm:prSet/>
      <dgm:spPr/>
      <dgm:t>
        <a:bodyPr/>
        <a:lstStyle/>
        <a:p>
          <a:endParaRPr lang="en-US"/>
        </a:p>
      </dgm:t>
    </dgm:pt>
    <dgm:pt modelId="{952E5027-5F8A-4FEF-B491-C16C366E080D}">
      <dgm:prSet/>
      <dgm:spPr/>
      <dgm:t>
        <a:bodyPr/>
        <a:lstStyle/>
        <a:p>
          <a:r>
            <a:rPr lang="en-US" dirty="0" smtClean="0"/>
            <a:t>Attend with Genuine Interest	</a:t>
          </a:r>
          <a:endParaRPr lang="en-US" dirty="0"/>
        </a:p>
      </dgm:t>
    </dgm:pt>
    <dgm:pt modelId="{C55EDACA-34FC-4079-A2E1-5BF743D19E77}" type="sibTrans" cxnId="{9B69DA62-82B8-49B4-B600-A10E96A45544}">
      <dgm:prSet/>
      <dgm:spPr/>
      <dgm:t>
        <a:bodyPr/>
        <a:lstStyle/>
        <a:p>
          <a:endParaRPr lang="en-US"/>
        </a:p>
      </dgm:t>
    </dgm:pt>
    <dgm:pt modelId="{F080DBB7-DED8-4ACE-BF0E-8B2E9BA63513}" type="parTrans" cxnId="{9B69DA62-82B8-49B4-B600-A10E96A45544}">
      <dgm:prSet/>
      <dgm:spPr/>
      <dgm:t>
        <a:bodyPr/>
        <a:lstStyle/>
        <a:p>
          <a:endParaRPr lang="en-US"/>
        </a:p>
      </dgm:t>
    </dgm:pt>
    <dgm:pt modelId="{6A952F4E-E6E8-46E1-9FD3-F2EB4A4218EC}" type="pres">
      <dgm:prSet presAssocID="{8E52393A-48C6-4E34-9677-F0BE1757D32A}" presName="Name0" presStyleCnt="0">
        <dgm:presLayoutVars>
          <dgm:chPref val="3"/>
          <dgm:dir/>
          <dgm:animLvl val="lvl"/>
          <dgm:resizeHandles/>
        </dgm:presLayoutVars>
      </dgm:prSet>
      <dgm:spPr/>
      <dgm:t>
        <a:bodyPr/>
        <a:lstStyle/>
        <a:p>
          <a:endParaRPr lang="en-US"/>
        </a:p>
      </dgm:t>
    </dgm:pt>
    <dgm:pt modelId="{1C8A3E70-C54C-45E0-91AD-7E71DC5AEC84}" type="pres">
      <dgm:prSet presAssocID="{2E83B856-4BAE-45C1-8171-114179557C7E}" presName="horFlow" presStyleCnt="0"/>
      <dgm:spPr/>
      <dgm:t>
        <a:bodyPr/>
        <a:lstStyle/>
        <a:p>
          <a:endParaRPr lang="en-US"/>
        </a:p>
      </dgm:t>
    </dgm:pt>
    <dgm:pt modelId="{63D7690D-26ED-41EC-95D1-45EE604389DF}" type="pres">
      <dgm:prSet presAssocID="{2E83B856-4BAE-45C1-8171-114179557C7E}" presName="bigChev" presStyleLbl="node1" presStyleIdx="0" presStyleCnt="5"/>
      <dgm:spPr/>
      <dgm:t>
        <a:bodyPr/>
        <a:lstStyle/>
        <a:p>
          <a:endParaRPr lang="en-US"/>
        </a:p>
      </dgm:t>
    </dgm:pt>
    <dgm:pt modelId="{611359E0-E946-4212-A5E9-013208F423BF}" type="pres">
      <dgm:prSet presAssocID="{F080DBB7-DED8-4ACE-BF0E-8B2E9BA63513}" presName="parTrans" presStyleCnt="0"/>
      <dgm:spPr/>
      <dgm:t>
        <a:bodyPr/>
        <a:lstStyle/>
        <a:p>
          <a:endParaRPr lang="en-US"/>
        </a:p>
      </dgm:t>
    </dgm:pt>
    <dgm:pt modelId="{FC9D4A1D-CBB0-4A32-ADE0-366707A5770E}" type="pres">
      <dgm:prSet presAssocID="{952E5027-5F8A-4FEF-B491-C16C366E080D}" presName="node" presStyleLbl="alignAccFollowNode1" presStyleIdx="0" presStyleCnt="5" custScaleX="212890">
        <dgm:presLayoutVars>
          <dgm:bulletEnabled val="1"/>
        </dgm:presLayoutVars>
      </dgm:prSet>
      <dgm:spPr/>
      <dgm:t>
        <a:bodyPr/>
        <a:lstStyle/>
        <a:p>
          <a:endParaRPr lang="en-US"/>
        </a:p>
      </dgm:t>
    </dgm:pt>
    <dgm:pt modelId="{3E6F8956-7ED0-4200-8E1C-4C18323B21E5}" type="pres">
      <dgm:prSet presAssocID="{2E83B856-4BAE-45C1-8171-114179557C7E}" presName="vSp" presStyleCnt="0"/>
      <dgm:spPr/>
      <dgm:t>
        <a:bodyPr/>
        <a:lstStyle/>
        <a:p>
          <a:endParaRPr lang="en-US"/>
        </a:p>
      </dgm:t>
    </dgm:pt>
    <dgm:pt modelId="{07CA04A2-4E29-4234-9132-D2CA67FBABA9}" type="pres">
      <dgm:prSet presAssocID="{F12C9DCC-517A-4A45-9186-54BF9481C17B}" presName="horFlow" presStyleCnt="0"/>
      <dgm:spPr/>
      <dgm:t>
        <a:bodyPr/>
        <a:lstStyle/>
        <a:p>
          <a:endParaRPr lang="en-US"/>
        </a:p>
      </dgm:t>
    </dgm:pt>
    <dgm:pt modelId="{E4BB4F12-92A8-49AD-9EBF-158FE6F4FB3D}" type="pres">
      <dgm:prSet presAssocID="{F12C9DCC-517A-4A45-9186-54BF9481C17B}" presName="bigChev" presStyleLbl="node1" presStyleIdx="1" presStyleCnt="5"/>
      <dgm:spPr/>
      <dgm:t>
        <a:bodyPr/>
        <a:lstStyle/>
        <a:p>
          <a:endParaRPr lang="en-US"/>
        </a:p>
      </dgm:t>
    </dgm:pt>
    <dgm:pt modelId="{C0A0B5D5-2474-4773-B2AD-D62E40B19B11}" type="pres">
      <dgm:prSet presAssocID="{94051F4D-0FB8-448F-B031-7E656B7C41AC}" presName="parTrans" presStyleCnt="0"/>
      <dgm:spPr/>
      <dgm:t>
        <a:bodyPr/>
        <a:lstStyle/>
        <a:p>
          <a:endParaRPr lang="en-US"/>
        </a:p>
      </dgm:t>
    </dgm:pt>
    <dgm:pt modelId="{A7CEBBEA-87A5-4A6F-A829-5DF1117D4E8B}" type="pres">
      <dgm:prSet presAssocID="{1C0A1636-6730-4BE7-BB6E-C3D6118E1618}" presName="node" presStyleLbl="alignAccFollowNode1" presStyleIdx="1" presStyleCnt="5" custScaleX="212890">
        <dgm:presLayoutVars>
          <dgm:bulletEnabled val="1"/>
        </dgm:presLayoutVars>
      </dgm:prSet>
      <dgm:spPr/>
      <dgm:t>
        <a:bodyPr/>
        <a:lstStyle/>
        <a:p>
          <a:endParaRPr lang="en-US"/>
        </a:p>
      </dgm:t>
    </dgm:pt>
    <dgm:pt modelId="{614A9DE8-C914-4128-B683-7422740B11D2}" type="pres">
      <dgm:prSet presAssocID="{F12C9DCC-517A-4A45-9186-54BF9481C17B}" presName="vSp" presStyleCnt="0"/>
      <dgm:spPr/>
      <dgm:t>
        <a:bodyPr/>
        <a:lstStyle/>
        <a:p>
          <a:endParaRPr lang="en-US"/>
        </a:p>
      </dgm:t>
    </dgm:pt>
    <dgm:pt modelId="{21C7121B-177B-481C-BD8A-B59871BC247E}" type="pres">
      <dgm:prSet presAssocID="{FBEFB3CD-CCB8-4A7A-AAC8-6C0B866B7455}" presName="horFlow" presStyleCnt="0"/>
      <dgm:spPr/>
      <dgm:t>
        <a:bodyPr/>
        <a:lstStyle/>
        <a:p>
          <a:endParaRPr lang="en-US"/>
        </a:p>
      </dgm:t>
    </dgm:pt>
    <dgm:pt modelId="{B6E4A3A0-414C-4814-856F-167C9B3E162A}" type="pres">
      <dgm:prSet presAssocID="{FBEFB3CD-CCB8-4A7A-AAC8-6C0B866B7455}" presName="bigChev" presStyleLbl="node1" presStyleIdx="2" presStyleCnt="5"/>
      <dgm:spPr/>
      <dgm:t>
        <a:bodyPr/>
        <a:lstStyle/>
        <a:p>
          <a:endParaRPr lang="en-US"/>
        </a:p>
      </dgm:t>
    </dgm:pt>
    <dgm:pt modelId="{802DD328-0924-4DB1-A8F5-26195B75EF69}" type="pres">
      <dgm:prSet presAssocID="{95F43A70-D09C-4EC6-AEC5-2093268B7453}" presName="parTrans" presStyleCnt="0"/>
      <dgm:spPr/>
      <dgm:t>
        <a:bodyPr/>
        <a:lstStyle/>
        <a:p>
          <a:endParaRPr lang="en-US"/>
        </a:p>
      </dgm:t>
    </dgm:pt>
    <dgm:pt modelId="{7F5584A3-DF92-491D-8E36-A1DEA36001A5}" type="pres">
      <dgm:prSet presAssocID="{D501325D-3CCC-430F-B1DB-45C526B07E55}" presName="node" presStyleLbl="alignAccFollowNode1" presStyleIdx="2" presStyleCnt="5" custScaleX="212890">
        <dgm:presLayoutVars>
          <dgm:bulletEnabled val="1"/>
        </dgm:presLayoutVars>
      </dgm:prSet>
      <dgm:spPr/>
      <dgm:t>
        <a:bodyPr/>
        <a:lstStyle/>
        <a:p>
          <a:endParaRPr lang="en-US"/>
        </a:p>
      </dgm:t>
    </dgm:pt>
    <dgm:pt modelId="{83DF4027-A980-4BF3-A782-542D92E26B07}" type="pres">
      <dgm:prSet presAssocID="{FBEFB3CD-CCB8-4A7A-AAC8-6C0B866B7455}" presName="vSp" presStyleCnt="0"/>
      <dgm:spPr/>
      <dgm:t>
        <a:bodyPr/>
        <a:lstStyle/>
        <a:p>
          <a:endParaRPr lang="en-US"/>
        </a:p>
      </dgm:t>
    </dgm:pt>
    <dgm:pt modelId="{F96BF67F-A56F-41BB-9C80-51A97970524F}" type="pres">
      <dgm:prSet presAssocID="{9C62A522-6A52-4A9E-A375-A30BB142211E}" presName="horFlow" presStyleCnt="0"/>
      <dgm:spPr/>
      <dgm:t>
        <a:bodyPr/>
        <a:lstStyle/>
        <a:p>
          <a:endParaRPr lang="en-US"/>
        </a:p>
      </dgm:t>
    </dgm:pt>
    <dgm:pt modelId="{35666D66-94C7-4BD1-93C5-393DA1FE1490}" type="pres">
      <dgm:prSet presAssocID="{9C62A522-6A52-4A9E-A375-A30BB142211E}" presName="bigChev" presStyleLbl="node1" presStyleIdx="3" presStyleCnt="5"/>
      <dgm:spPr/>
      <dgm:t>
        <a:bodyPr/>
        <a:lstStyle/>
        <a:p>
          <a:endParaRPr lang="en-US"/>
        </a:p>
      </dgm:t>
    </dgm:pt>
    <dgm:pt modelId="{BE421EC1-FC78-4D4E-B45E-602BFC8E196D}" type="pres">
      <dgm:prSet presAssocID="{C92B8380-B6DC-42A9-8CC5-7C5673D604C7}" presName="parTrans" presStyleCnt="0"/>
      <dgm:spPr/>
      <dgm:t>
        <a:bodyPr/>
        <a:lstStyle/>
        <a:p>
          <a:endParaRPr lang="en-US"/>
        </a:p>
      </dgm:t>
    </dgm:pt>
    <dgm:pt modelId="{90C75802-72A5-463D-B4B8-957FFFBD5C56}" type="pres">
      <dgm:prSet presAssocID="{2CA77792-A750-4971-BC40-455FE5888395}" presName="node" presStyleLbl="alignAccFollowNode1" presStyleIdx="3" presStyleCnt="5" custScaleX="212890">
        <dgm:presLayoutVars>
          <dgm:bulletEnabled val="1"/>
        </dgm:presLayoutVars>
      </dgm:prSet>
      <dgm:spPr/>
      <dgm:t>
        <a:bodyPr/>
        <a:lstStyle/>
        <a:p>
          <a:endParaRPr lang="en-US"/>
        </a:p>
      </dgm:t>
    </dgm:pt>
    <dgm:pt modelId="{D187B0FD-AD28-4818-BDA0-417D32296C61}" type="pres">
      <dgm:prSet presAssocID="{9C62A522-6A52-4A9E-A375-A30BB142211E}" presName="vSp" presStyleCnt="0"/>
      <dgm:spPr/>
      <dgm:t>
        <a:bodyPr/>
        <a:lstStyle/>
        <a:p>
          <a:endParaRPr lang="en-US"/>
        </a:p>
      </dgm:t>
    </dgm:pt>
    <dgm:pt modelId="{EA1FF25F-C897-40A1-94EF-291166551F8A}" type="pres">
      <dgm:prSet presAssocID="{CFB60F46-7D9B-41B6-8FD1-105EE5B8149C}" presName="horFlow" presStyleCnt="0"/>
      <dgm:spPr/>
      <dgm:t>
        <a:bodyPr/>
        <a:lstStyle/>
        <a:p>
          <a:endParaRPr lang="en-US"/>
        </a:p>
      </dgm:t>
    </dgm:pt>
    <dgm:pt modelId="{96E69E92-C9E3-47C6-9E3E-9276C02BDA4B}" type="pres">
      <dgm:prSet presAssocID="{CFB60F46-7D9B-41B6-8FD1-105EE5B8149C}" presName="bigChev" presStyleLbl="node1" presStyleIdx="4" presStyleCnt="5"/>
      <dgm:spPr/>
      <dgm:t>
        <a:bodyPr/>
        <a:lstStyle/>
        <a:p>
          <a:endParaRPr lang="en-US"/>
        </a:p>
      </dgm:t>
    </dgm:pt>
    <dgm:pt modelId="{98853722-F16B-4096-8FEF-B050250880E3}" type="pres">
      <dgm:prSet presAssocID="{49C933B7-DE5D-4907-9D20-FDEE6D3BD56D}" presName="parTrans" presStyleCnt="0"/>
      <dgm:spPr/>
      <dgm:t>
        <a:bodyPr/>
        <a:lstStyle/>
        <a:p>
          <a:endParaRPr lang="en-US"/>
        </a:p>
      </dgm:t>
    </dgm:pt>
    <dgm:pt modelId="{3ADA97F8-2E48-4268-8904-6C6B1668AC3D}" type="pres">
      <dgm:prSet presAssocID="{EB0621F7-2971-499A-973A-53543645EAD6}" presName="node" presStyleLbl="alignAccFollowNode1" presStyleIdx="4" presStyleCnt="5" custScaleX="212890">
        <dgm:presLayoutVars>
          <dgm:bulletEnabled val="1"/>
        </dgm:presLayoutVars>
      </dgm:prSet>
      <dgm:spPr/>
      <dgm:t>
        <a:bodyPr/>
        <a:lstStyle/>
        <a:p>
          <a:endParaRPr lang="en-US"/>
        </a:p>
      </dgm:t>
    </dgm:pt>
  </dgm:ptLst>
  <dgm:cxnLst>
    <dgm:cxn modelId="{D4D8C5C4-AEBE-4FA3-96AB-4F4D571AA156}" srcId="{8E52393A-48C6-4E34-9677-F0BE1757D32A}" destId="{9C62A522-6A52-4A9E-A375-A30BB142211E}" srcOrd="3" destOrd="0" parTransId="{715AE522-5F37-447F-A19A-AF14D0A3E509}" sibTransId="{FE51CBAC-C1D8-41F0-BD6F-B6A3475BC375}"/>
    <dgm:cxn modelId="{9B69DA62-82B8-49B4-B600-A10E96A45544}" srcId="{2E83B856-4BAE-45C1-8171-114179557C7E}" destId="{952E5027-5F8A-4FEF-B491-C16C366E080D}" srcOrd="0" destOrd="0" parTransId="{F080DBB7-DED8-4ACE-BF0E-8B2E9BA63513}" sibTransId="{C55EDACA-34FC-4079-A2E1-5BF743D19E77}"/>
    <dgm:cxn modelId="{73BF4480-343B-4BB8-892B-36BA0087812D}" type="presOf" srcId="{2E83B856-4BAE-45C1-8171-114179557C7E}" destId="{63D7690D-26ED-41EC-95D1-45EE604389DF}" srcOrd="0" destOrd="0" presId="urn:microsoft.com/office/officeart/2005/8/layout/lProcess3"/>
    <dgm:cxn modelId="{15355E70-6811-4670-80FA-38DEB72296E6}" type="presOf" srcId="{D501325D-3CCC-430F-B1DB-45C526B07E55}" destId="{7F5584A3-DF92-491D-8E36-A1DEA36001A5}" srcOrd="0" destOrd="0" presId="urn:microsoft.com/office/officeart/2005/8/layout/lProcess3"/>
    <dgm:cxn modelId="{1C8A322A-60DA-46E4-84B7-F19209953D85}" srcId="{FBEFB3CD-CCB8-4A7A-AAC8-6C0B866B7455}" destId="{D501325D-3CCC-430F-B1DB-45C526B07E55}" srcOrd="0" destOrd="0" parTransId="{95F43A70-D09C-4EC6-AEC5-2093268B7453}" sibTransId="{44686AF1-EE34-4DBC-B6A4-EC47AD0CB028}"/>
    <dgm:cxn modelId="{A53B8778-F8BF-43AA-93CF-F7E7E1D68DAC}" srcId="{CFB60F46-7D9B-41B6-8FD1-105EE5B8149C}" destId="{EB0621F7-2971-499A-973A-53543645EAD6}" srcOrd="0" destOrd="0" parTransId="{49C933B7-DE5D-4907-9D20-FDEE6D3BD56D}" sibTransId="{6BE8901B-A47D-457D-A931-1FFEBE544C3B}"/>
    <dgm:cxn modelId="{AA262B68-4C7E-4C75-8EDE-52C40C22E067}" type="presOf" srcId="{952E5027-5F8A-4FEF-B491-C16C366E080D}" destId="{FC9D4A1D-CBB0-4A32-ADE0-366707A5770E}" srcOrd="0" destOrd="0" presId="urn:microsoft.com/office/officeart/2005/8/layout/lProcess3"/>
    <dgm:cxn modelId="{9EA9B91B-04FA-4DFF-89D1-630CD9BCB928}" srcId="{8E52393A-48C6-4E34-9677-F0BE1757D32A}" destId="{FBEFB3CD-CCB8-4A7A-AAC8-6C0B866B7455}" srcOrd="2" destOrd="0" parTransId="{EE911343-8A26-4A24-A82E-F58891A19931}" sibTransId="{3F9DE2DD-AC02-43F2-A66A-FB17CE2BA802}"/>
    <dgm:cxn modelId="{EBC778B4-67C1-4D79-9665-02A9B89C89F3}" type="presOf" srcId="{FBEFB3CD-CCB8-4A7A-AAC8-6C0B866B7455}" destId="{B6E4A3A0-414C-4814-856F-167C9B3E162A}" srcOrd="0" destOrd="0" presId="urn:microsoft.com/office/officeart/2005/8/layout/lProcess3"/>
    <dgm:cxn modelId="{B56F6A49-9FA0-43BD-9134-F1345C35B428}" type="presOf" srcId="{1C0A1636-6730-4BE7-BB6E-C3D6118E1618}" destId="{A7CEBBEA-87A5-4A6F-A829-5DF1117D4E8B}" srcOrd="0" destOrd="0" presId="urn:microsoft.com/office/officeart/2005/8/layout/lProcess3"/>
    <dgm:cxn modelId="{569462E1-4266-4A68-AC11-1EDCA17FC60A}" srcId="{9C62A522-6A52-4A9E-A375-A30BB142211E}" destId="{2CA77792-A750-4971-BC40-455FE5888395}" srcOrd="0" destOrd="0" parTransId="{C92B8380-B6DC-42A9-8CC5-7C5673D604C7}" sibTransId="{285DC243-F01A-421E-993C-5A7982BF56EB}"/>
    <dgm:cxn modelId="{EAB89855-C785-49FD-90A1-EB4DFE3EB8E8}" type="presOf" srcId="{2CA77792-A750-4971-BC40-455FE5888395}" destId="{90C75802-72A5-463D-B4B8-957FFFBD5C56}" srcOrd="0" destOrd="0" presId="urn:microsoft.com/office/officeart/2005/8/layout/lProcess3"/>
    <dgm:cxn modelId="{DF469FD1-B1E6-4E69-B8AB-FEA2D6C9A8F2}" type="presOf" srcId="{F12C9DCC-517A-4A45-9186-54BF9481C17B}" destId="{E4BB4F12-92A8-49AD-9EBF-158FE6F4FB3D}" srcOrd="0" destOrd="0" presId="urn:microsoft.com/office/officeart/2005/8/layout/lProcess3"/>
    <dgm:cxn modelId="{1178C5CA-7C5B-4A1C-830A-6179D829451A}" type="presOf" srcId="{EB0621F7-2971-499A-973A-53543645EAD6}" destId="{3ADA97F8-2E48-4268-8904-6C6B1668AC3D}" srcOrd="0" destOrd="0" presId="urn:microsoft.com/office/officeart/2005/8/layout/lProcess3"/>
    <dgm:cxn modelId="{2DBECCA2-E8FE-4372-9B16-D7458C22459A}" type="presOf" srcId="{8E52393A-48C6-4E34-9677-F0BE1757D32A}" destId="{6A952F4E-E6E8-46E1-9FD3-F2EB4A4218EC}" srcOrd="0" destOrd="0" presId="urn:microsoft.com/office/officeart/2005/8/layout/lProcess3"/>
    <dgm:cxn modelId="{4DA3BABE-8F57-41EA-9151-AA17E50996DD}" srcId="{F12C9DCC-517A-4A45-9186-54BF9481C17B}" destId="{1C0A1636-6730-4BE7-BB6E-C3D6118E1618}" srcOrd="0" destOrd="0" parTransId="{94051F4D-0FB8-448F-B031-7E656B7C41AC}" sibTransId="{C46EDD77-0A45-4E03-8659-3B80A1BCE516}"/>
    <dgm:cxn modelId="{2F0DCA44-4691-4D15-9B04-B3F3F7AC3796}" type="presOf" srcId="{CFB60F46-7D9B-41B6-8FD1-105EE5B8149C}" destId="{96E69E92-C9E3-47C6-9E3E-9276C02BDA4B}" srcOrd="0" destOrd="0" presId="urn:microsoft.com/office/officeart/2005/8/layout/lProcess3"/>
    <dgm:cxn modelId="{96C3B8D9-549B-439A-9F83-0A17F6D57530}" srcId="{8E52393A-48C6-4E34-9677-F0BE1757D32A}" destId="{2E83B856-4BAE-45C1-8171-114179557C7E}" srcOrd="0" destOrd="0" parTransId="{C21F8EC6-878F-48ED-A687-D87E2EB8F434}" sibTransId="{759A487F-03C4-4371-B327-6A9357451C94}"/>
    <dgm:cxn modelId="{5EAA543A-FC4C-4727-BFA1-BB08A0965E38}" srcId="{8E52393A-48C6-4E34-9677-F0BE1757D32A}" destId="{CFB60F46-7D9B-41B6-8FD1-105EE5B8149C}" srcOrd="4" destOrd="0" parTransId="{8345C741-4CD2-428E-8CE2-3E5414979BE1}" sibTransId="{FBED8603-9236-466D-95C6-B44A4B8C6ED5}"/>
    <dgm:cxn modelId="{4DFBE613-8BF1-4451-93A1-C13BE4474DDE}" type="presOf" srcId="{9C62A522-6A52-4A9E-A375-A30BB142211E}" destId="{35666D66-94C7-4BD1-93C5-393DA1FE1490}" srcOrd="0" destOrd="0" presId="urn:microsoft.com/office/officeart/2005/8/layout/lProcess3"/>
    <dgm:cxn modelId="{BD08F1F1-9600-425F-93A0-4588B9BFD972}" srcId="{8E52393A-48C6-4E34-9677-F0BE1757D32A}" destId="{F12C9DCC-517A-4A45-9186-54BF9481C17B}" srcOrd="1" destOrd="0" parTransId="{8D622E1A-3801-4098-B5BF-177504E9663C}" sibTransId="{02B06C33-9A16-47D2-AC26-E39A718A3F51}"/>
    <dgm:cxn modelId="{7F13E35C-003E-4113-823E-BB5B35415E0A}" type="presParOf" srcId="{6A952F4E-E6E8-46E1-9FD3-F2EB4A4218EC}" destId="{1C8A3E70-C54C-45E0-91AD-7E71DC5AEC84}" srcOrd="0" destOrd="0" presId="urn:microsoft.com/office/officeart/2005/8/layout/lProcess3"/>
    <dgm:cxn modelId="{63357FE2-4DA1-4024-A6F5-4640DD04DF0B}" type="presParOf" srcId="{1C8A3E70-C54C-45E0-91AD-7E71DC5AEC84}" destId="{63D7690D-26ED-41EC-95D1-45EE604389DF}" srcOrd="0" destOrd="0" presId="urn:microsoft.com/office/officeart/2005/8/layout/lProcess3"/>
    <dgm:cxn modelId="{DCDFCA0E-98FB-4542-A6B7-2C67A4CDA73A}" type="presParOf" srcId="{1C8A3E70-C54C-45E0-91AD-7E71DC5AEC84}" destId="{611359E0-E946-4212-A5E9-013208F423BF}" srcOrd="1" destOrd="0" presId="urn:microsoft.com/office/officeart/2005/8/layout/lProcess3"/>
    <dgm:cxn modelId="{5E917452-95CE-4073-9711-F7E9B442B621}" type="presParOf" srcId="{1C8A3E70-C54C-45E0-91AD-7E71DC5AEC84}" destId="{FC9D4A1D-CBB0-4A32-ADE0-366707A5770E}" srcOrd="2" destOrd="0" presId="urn:microsoft.com/office/officeart/2005/8/layout/lProcess3"/>
    <dgm:cxn modelId="{3921ABAA-56C1-4073-B349-241C6EA90E64}" type="presParOf" srcId="{6A952F4E-E6E8-46E1-9FD3-F2EB4A4218EC}" destId="{3E6F8956-7ED0-4200-8E1C-4C18323B21E5}" srcOrd="1" destOrd="0" presId="urn:microsoft.com/office/officeart/2005/8/layout/lProcess3"/>
    <dgm:cxn modelId="{68915B0D-5EB4-499B-9D65-02336DB89953}" type="presParOf" srcId="{6A952F4E-E6E8-46E1-9FD3-F2EB4A4218EC}" destId="{07CA04A2-4E29-4234-9132-D2CA67FBABA9}" srcOrd="2" destOrd="0" presId="urn:microsoft.com/office/officeart/2005/8/layout/lProcess3"/>
    <dgm:cxn modelId="{BB57E643-340E-4A03-9A98-88828B9CAA44}" type="presParOf" srcId="{07CA04A2-4E29-4234-9132-D2CA67FBABA9}" destId="{E4BB4F12-92A8-49AD-9EBF-158FE6F4FB3D}" srcOrd="0" destOrd="0" presId="urn:microsoft.com/office/officeart/2005/8/layout/lProcess3"/>
    <dgm:cxn modelId="{F9E1F130-AFCE-4AAA-9100-6C0429BF16FC}" type="presParOf" srcId="{07CA04A2-4E29-4234-9132-D2CA67FBABA9}" destId="{C0A0B5D5-2474-4773-B2AD-D62E40B19B11}" srcOrd="1" destOrd="0" presId="urn:microsoft.com/office/officeart/2005/8/layout/lProcess3"/>
    <dgm:cxn modelId="{E63C21D3-03DF-4113-9B54-B7893603D7E2}" type="presParOf" srcId="{07CA04A2-4E29-4234-9132-D2CA67FBABA9}" destId="{A7CEBBEA-87A5-4A6F-A829-5DF1117D4E8B}" srcOrd="2" destOrd="0" presId="urn:microsoft.com/office/officeart/2005/8/layout/lProcess3"/>
    <dgm:cxn modelId="{78C155BD-C166-4FA9-93FE-285B44AFE2D4}" type="presParOf" srcId="{6A952F4E-E6E8-46E1-9FD3-F2EB4A4218EC}" destId="{614A9DE8-C914-4128-B683-7422740B11D2}" srcOrd="3" destOrd="0" presId="urn:microsoft.com/office/officeart/2005/8/layout/lProcess3"/>
    <dgm:cxn modelId="{76DACDF7-4FE9-4297-8B2B-2DFBC4D1D2F9}" type="presParOf" srcId="{6A952F4E-E6E8-46E1-9FD3-F2EB4A4218EC}" destId="{21C7121B-177B-481C-BD8A-B59871BC247E}" srcOrd="4" destOrd="0" presId="urn:microsoft.com/office/officeart/2005/8/layout/lProcess3"/>
    <dgm:cxn modelId="{96648AAF-8E36-4DA8-853C-20C0C01E62B2}" type="presParOf" srcId="{21C7121B-177B-481C-BD8A-B59871BC247E}" destId="{B6E4A3A0-414C-4814-856F-167C9B3E162A}" srcOrd="0" destOrd="0" presId="urn:microsoft.com/office/officeart/2005/8/layout/lProcess3"/>
    <dgm:cxn modelId="{D4D70F72-9ADA-431F-BEB3-F2CD92C14A96}" type="presParOf" srcId="{21C7121B-177B-481C-BD8A-B59871BC247E}" destId="{802DD328-0924-4DB1-A8F5-26195B75EF69}" srcOrd="1" destOrd="0" presId="urn:microsoft.com/office/officeart/2005/8/layout/lProcess3"/>
    <dgm:cxn modelId="{079FCF42-9E89-43EF-9D87-42A3652CE43B}" type="presParOf" srcId="{21C7121B-177B-481C-BD8A-B59871BC247E}" destId="{7F5584A3-DF92-491D-8E36-A1DEA36001A5}" srcOrd="2" destOrd="0" presId="urn:microsoft.com/office/officeart/2005/8/layout/lProcess3"/>
    <dgm:cxn modelId="{1FA3E08F-2833-4749-84BD-CE1CE5F20052}" type="presParOf" srcId="{6A952F4E-E6E8-46E1-9FD3-F2EB4A4218EC}" destId="{83DF4027-A980-4BF3-A782-542D92E26B07}" srcOrd="5" destOrd="0" presId="urn:microsoft.com/office/officeart/2005/8/layout/lProcess3"/>
    <dgm:cxn modelId="{70848296-773B-4279-A496-39A98C14CD9D}" type="presParOf" srcId="{6A952F4E-E6E8-46E1-9FD3-F2EB4A4218EC}" destId="{F96BF67F-A56F-41BB-9C80-51A97970524F}" srcOrd="6" destOrd="0" presId="urn:microsoft.com/office/officeart/2005/8/layout/lProcess3"/>
    <dgm:cxn modelId="{34AAD02B-DA8B-4AA1-BA2B-2FA57CE71D50}" type="presParOf" srcId="{F96BF67F-A56F-41BB-9C80-51A97970524F}" destId="{35666D66-94C7-4BD1-93C5-393DA1FE1490}" srcOrd="0" destOrd="0" presId="urn:microsoft.com/office/officeart/2005/8/layout/lProcess3"/>
    <dgm:cxn modelId="{DBA7CEC1-A780-4AD9-BABD-CD30B0296A8B}" type="presParOf" srcId="{F96BF67F-A56F-41BB-9C80-51A97970524F}" destId="{BE421EC1-FC78-4D4E-B45E-602BFC8E196D}" srcOrd="1" destOrd="0" presId="urn:microsoft.com/office/officeart/2005/8/layout/lProcess3"/>
    <dgm:cxn modelId="{77B13B1E-3D8D-4543-8624-AA13018DC8C8}" type="presParOf" srcId="{F96BF67F-A56F-41BB-9C80-51A97970524F}" destId="{90C75802-72A5-463D-B4B8-957FFFBD5C56}" srcOrd="2" destOrd="0" presId="urn:microsoft.com/office/officeart/2005/8/layout/lProcess3"/>
    <dgm:cxn modelId="{5D27E3E6-9451-4AF3-B46F-407950D864B1}" type="presParOf" srcId="{6A952F4E-E6E8-46E1-9FD3-F2EB4A4218EC}" destId="{D187B0FD-AD28-4818-BDA0-417D32296C61}" srcOrd="7" destOrd="0" presId="urn:microsoft.com/office/officeart/2005/8/layout/lProcess3"/>
    <dgm:cxn modelId="{EEC630CC-202E-458A-BFBC-27CB9F40FC9D}" type="presParOf" srcId="{6A952F4E-E6E8-46E1-9FD3-F2EB4A4218EC}" destId="{EA1FF25F-C897-40A1-94EF-291166551F8A}" srcOrd="8" destOrd="0" presId="urn:microsoft.com/office/officeart/2005/8/layout/lProcess3"/>
    <dgm:cxn modelId="{BB7C54E9-A01F-4BAB-963D-00FC9C164528}" type="presParOf" srcId="{EA1FF25F-C897-40A1-94EF-291166551F8A}" destId="{96E69E92-C9E3-47C6-9E3E-9276C02BDA4B}" srcOrd="0" destOrd="0" presId="urn:microsoft.com/office/officeart/2005/8/layout/lProcess3"/>
    <dgm:cxn modelId="{315C5041-35BE-4ED7-A6FC-7C5A8038ED26}" type="presParOf" srcId="{EA1FF25F-C897-40A1-94EF-291166551F8A}" destId="{98853722-F16B-4096-8FEF-B050250880E3}" srcOrd="1" destOrd="0" presId="urn:microsoft.com/office/officeart/2005/8/layout/lProcess3"/>
    <dgm:cxn modelId="{10B58302-EF5D-4C05-ABEB-61B455BA51F5}" type="presParOf" srcId="{EA1FF25F-C897-40A1-94EF-291166551F8A}" destId="{3ADA97F8-2E48-4268-8904-6C6B1668AC3D}"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10F4-484E-473B-963F-2C804B37AF6F}">
      <dsp:nvSpPr>
        <dsp:cNvPr id="0" name=""/>
        <dsp:cNvSpPr/>
      </dsp:nvSpPr>
      <dsp:spPr>
        <a:xfrm>
          <a:off x="4893622" y="2487"/>
          <a:ext cx="3084321" cy="13943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b="1" i="0" kern="1200" dirty="0" smtClean="0">
              <a:solidFill>
                <a:schemeClr val="bg1"/>
              </a:solidFill>
            </a:rPr>
            <a:t>Performance</a:t>
          </a:r>
          <a:endParaRPr lang="en-US" sz="2400" b="1" kern="1200" dirty="0">
            <a:solidFill>
              <a:schemeClr val="bg1"/>
            </a:solidFill>
          </a:endParaRPr>
        </a:p>
        <a:p>
          <a:pPr marL="171450" lvl="1" indent="-171450" algn="l" defTabSz="800100" rtl="0">
            <a:lnSpc>
              <a:spcPct val="90000"/>
            </a:lnSpc>
            <a:spcBef>
              <a:spcPct val="0"/>
            </a:spcBef>
            <a:spcAft>
              <a:spcPct val="15000"/>
            </a:spcAft>
            <a:buChar char="••"/>
          </a:pPr>
          <a:r>
            <a:rPr lang="en-US" sz="1800" b="1" kern="1200" dirty="0" smtClean="0">
              <a:solidFill>
                <a:schemeClr val="bg1"/>
              </a:solidFill>
            </a:rPr>
            <a:t>Creativity, academics, decision making</a:t>
          </a:r>
          <a:endParaRPr lang="en-US" sz="1800" b="1" kern="1200" dirty="0">
            <a:solidFill>
              <a:schemeClr val="bg1"/>
            </a:solidFill>
          </a:endParaRPr>
        </a:p>
      </dsp:txBody>
      <dsp:txXfrm>
        <a:off x="4893622" y="2487"/>
        <a:ext cx="3084321" cy="1394361"/>
      </dsp:txXfrm>
    </dsp:sp>
    <dsp:sp modelId="{5F08E7C2-E108-4FA7-B26F-2FABEE99304E}">
      <dsp:nvSpPr>
        <dsp:cNvPr id="0" name=""/>
        <dsp:cNvSpPr/>
      </dsp:nvSpPr>
      <dsp:spPr>
        <a:xfrm>
          <a:off x="3375856" y="2487"/>
          <a:ext cx="1380418" cy="139436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7FB4A3-9591-493D-92D0-29559A13090E}">
      <dsp:nvSpPr>
        <dsp:cNvPr id="0" name=""/>
        <dsp:cNvSpPr/>
      </dsp:nvSpPr>
      <dsp:spPr>
        <a:xfrm>
          <a:off x="3376203" y="1626919"/>
          <a:ext cx="3082933" cy="1394361"/>
        </a:xfrm>
        <a:prstGeom prst="rect">
          <a:avLst/>
        </a:prstGeom>
        <a:solidFill>
          <a:srgbClr val="2832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b="1" i="0" kern="1200" dirty="0" smtClean="0">
              <a:solidFill>
                <a:schemeClr val="bg1"/>
              </a:solidFill>
            </a:rPr>
            <a:t>Health</a:t>
          </a:r>
          <a:endParaRPr lang="en-US" sz="2300" b="1" kern="1200" dirty="0">
            <a:solidFill>
              <a:schemeClr val="bg1"/>
            </a:solidFill>
          </a:endParaRPr>
        </a:p>
        <a:p>
          <a:pPr marL="171450" lvl="1" indent="-171450" algn="l" defTabSz="800100" rtl="0">
            <a:lnSpc>
              <a:spcPct val="90000"/>
            </a:lnSpc>
            <a:spcBef>
              <a:spcPct val="0"/>
            </a:spcBef>
            <a:spcAft>
              <a:spcPct val="15000"/>
            </a:spcAft>
            <a:buChar char="••"/>
          </a:pPr>
          <a:r>
            <a:rPr lang="en-US" sz="1800" b="1" kern="1200" dirty="0" smtClean="0">
              <a:solidFill>
                <a:schemeClr val="bg1"/>
              </a:solidFill>
            </a:rPr>
            <a:t>Lower blood pressure, better sleep, longer life span</a:t>
          </a:r>
          <a:endParaRPr lang="en-US" sz="1800" b="1" kern="1200" dirty="0">
            <a:solidFill>
              <a:schemeClr val="bg1"/>
            </a:solidFill>
          </a:endParaRPr>
        </a:p>
      </dsp:txBody>
      <dsp:txXfrm>
        <a:off x="3376203" y="1626919"/>
        <a:ext cx="3082933" cy="1394361"/>
      </dsp:txXfrm>
    </dsp:sp>
    <dsp:sp modelId="{A9DDDD1A-13FE-40A2-973A-5D547B03B0CB}">
      <dsp:nvSpPr>
        <dsp:cNvPr id="0" name=""/>
        <dsp:cNvSpPr/>
      </dsp:nvSpPr>
      <dsp:spPr>
        <a:xfrm>
          <a:off x="6597178" y="1626919"/>
          <a:ext cx="1380418" cy="139436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E9051-C2A1-45D1-8F6C-12F21B8DBFD7}">
      <dsp:nvSpPr>
        <dsp:cNvPr id="0" name=""/>
        <dsp:cNvSpPr/>
      </dsp:nvSpPr>
      <dsp:spPr>
        <a:xfrm>
          <a:off x="4894663" y="3251350"/>
          <a:ext cx="3082933" cy="1394361"/>
        </a:xfrm>
        <a:prstGeom prst="rect">
          <a:avLst/>
        </a:prstGeom>
        <a:solidFill>
          <a:srgbClr val="D0D1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b="1" i="0" kern="1200" dirty="0" smtClean="0">
              <a:solidFill>
                <a:schemeClr val="bg1"/>
              </a:solidFill>
            </a:rPr>
            <a:t>Teamwork &amp; Leadership</a:t>
          </a:r>
          <a:endParaRPr lang="en-US" sz="2300" b="1" kern="1200" dirty="0">
            <a:solidFill>
              <a:schemeClr val="bg1"/>
            </a:solidFill>
          </a:endParaRPr>
        </a:p>
        <a:p>
          <a:pPr marL="171450" lvl="1" indent="-171450" algn="l" defTabSz="800100" rtl="0">
            <a:lnSpc>
              <a:spcPct val="90000"/>
            </a:lnSpc>
            <a:spcBef>
              <a:spcPct val="0"/>
            </a:spcBef>
            <a:spcAft>
              <a:spcPct val="15000"/>
            </a:spcAft>
            <a:buChar char="••"/>
          </a:pPr>
          <a:r>
            <a:rPr lang="en-US" sz="1800" b="1" kern="1200" dirty="0" smtClean="0">
              <a:solidFill>
                <a:schemeClr val="bg1"/>
              </a:solidFill>
            </a:rPr>
            <a:t>Valued by team</a:t>
          </a:r>
          <a:endParaRPr lang="en-US" sz="1800" b="1" kern="1200" dirty="0">
            <a:solidFill>
              <a:schemeClr val="bg1"/>
            </a:solidFill>
          </a:endParaRPr>
        </a:p>
      </dsp:txBody>
      <dsp:txXfrm>
        <a:off x="4894663" y="3251350"/>
        <a:ext cx="3082933" cy="1394361"/>
      </dsp:txXfrm>
    </dsp:sp>
    <dsp:sp modelId="{1C64102E-C3D4-4203-8D26-F8B1A5B497B4}">
      <dsp:nvSpPr>
        <dsp:cNvPr id="0" name=""/>
        <dsp:cNvSpPr/>
      </dsp:nvSpPr>
      <dsp:spPr>
        <a:xfrm>
          <a:off x="3376203" y="3251350"/>
          <a:ext cx="1380418" cy="139436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7690D-26ED-41EC-95D1-45EE604389DF}">
      <dsp:nvSpPr>
        <dsp:cNvPr id="0" name=""/>
        <dsp:cNvSpPr/>
      </dsp:nvSpPr>
      <dsp:spPr>
        <a:xfrm>
          <a:off x="1308071" y="7"/>
          <a:ext cx="2082005" cy="832802"/>
        </a:xfrm>
        <a:prstGeom prst="chevron">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rtl="0">
            <a:lnSpc>
              <a:spcPct val="90000"/>
            </a:lnSpc>
            <a:spcBef>
              <a:spcPct val="0"/>
            </a:spcBef>
            <a:spcAft>
              <a:spcPct val="35000"/>
            </a:spcAft>
          </a:pPr>
          <a:r>
            <a:rPr lang="en-US" sz="4800" kern="1200" smtClean="0">
              <a:effectLst>
                <a:outerShdw blurRad="38100" dist="38100" dir="2700000" algn="tl">
                  <a:srgbClr val="000000">
                    <a:alpha val="43137"/>
                  </a:srgbClr>
                </a:outerShdw>
              </a:effectLst>
            </a:rPr>
            <a:t>A</a:t>
          </a:r>
          <a:endParaRPr lang="en-US" sz="4800" kern="1200" dirty="0">
            <a:effectLst>
              <a:outerShdw blurRad="38100" dist="38100" dir="2700000" algn="tl">
                <a:srgbClr val="000000">
                  <a:alpha val="43137"/>
                </a:srgbClr>
              </a:outerShdw>
            </a:effectLst>
          </a:endParaRPr>
        </a:p>
      </dsp:txBody>
      <dsp:txXfrm>
        <a:off x="1724472" y="7"/>
        <a:ext cx="1249203" cy="832802"/>
      </dsp:txXfrm>
    </dsp:sp>
    <dsp:sp modelId="{FC9D4A1D-CBB0-4A32-ADE0-366707A5770E}">
      <dsp:nvSpPr>
        <dsp:cNvPr id="0" name=""/>
        <dsp:cNvSpPr/>
      </dsp:nvSpPr>
      <dsp:spPr>
        <a:xfrm>
          <a:off x="3119416" y="70795"/>
          <a:ext cx="3678876" cy="691225"/>
        </a:xfrm>
        <a:prstGeom prst="chevron">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smtClean="0"/>
            <a:t>Attend with Genuine Interest	</a:t>
          </a:r>
          <a:endParaRPr lang="en-US" sz="2300" kern="1200" dirty="0"/>
        </a:p>
      </dsp:txBody>
      <dsp:txXfrm>
        <a:off x="3465029" y="70795"/>
        <a:ext cx="2987651" cy="691225"/>
      </dsp:txXfrm>
    </dsp:sp>
    <dsp:sp modelId="{E4BB4F12-92A8-49AD-9EBF-158FE6F4FB3D}">
      <dsp:nvSpPr>
        <dsp:cNvPr id="0" name=""/>
        <dsp:cNvSpPr/>
      </dsp:nvSpPr>
      <dsp:spPr>
        <a:xfrm>
          <a:off x="1308071" y="949402"/>
          <a:ext cx="2082005" cy="832802"/>
        </a:xfrm>
        <a:prstGeom prst="chevron">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rtl="0">
            <a:lnSpc>
              <a:spcPct val="90000"/>
            </a:lnSpc>
            <a:spcBef>
              <a:spcPct val="0"/>
            </a:spcBef>
            <a:spcAft>
              <a:spcPct val="35000"/>
            </a:spcAft>
          </a:pPr>
          <a:r>
            <a:rPr lang="en-US" sz="4800" kern="1200" smtClean="0">
              <a:effectLst>
                <a:outerShdw blurRad="38100" dist="38100" dir="2700000" algn="tl">
                  <a:srgbClr val="000000">
                    <a:alpha val="43137"/>
                  </a:srgbClr>
                </a:outerShdw>
              </a:effectLst>
            </a:rPr>
            <a:t>B</a:t>
          </a:r>
          <a:endParaRPr lang="en-US" sz="4800" kern="1200" dirty="0">
            <a:effectLst>
              <a:outerShdw blurRad="38100" dist="38100" dir="2700000" algn="tl">
                <a:srgbClr val="000000">
                  <a:alpha val="43137"/>
                </a:srgbClr>
              </a:outerShdw>
            </a:effectLst>
          </a:endParaRPr>
        </a:p>
      </dsp:txBody>
      <dsp:txXfrm>
        <a:off x="1724472" y="949402"/>
        <a:ext cx="1249203" cy="832802"/>
      </dsp:txXfrm>
    </dsp:sp>
    <dsp:sp modelId="{A7CEBBEA-87A5-4A6F-A829-5DF1117D4E8B}">
      <dsp:nvSpPr>
        <dsp:cNvPr id="0" name=""/>
        <dsp:cNvSpPr/>
      </dsp:nvSpPr>
      <dsp:spPr>
        <a:xfrm>
          <a:off x="3119416" y="1020190"/>
          <a:ext cx="3678876" cy="691225"/>
        </a:xfrm>
        <a:prstGeom prst="chevron">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smtClean="0"/>
            <a:t>Be Responsive</a:t>
          </a:r>
          <a:endParaRPr lang="en-US" sz="2300" kern="1200" dirty="0"/>
        </a:p>
      </dsp:txBody>
      <dsp:txXfrm>
        <a:off x="3465029" y="1020190"/>
        <a:ext cx="2987651" cy="691225"/>
      </dsp:txXfrm>
    </dsp:sp>
    <dsp:sp modelId="{B6E4A3A0-414C-4814-856F-167C9B3E162A}">
      <dsp:nvSpPr>
        <dsp:cNvPr id="0" name=""/>
        <dsp:cNvSpPr/>
      </dsp:nvSpPr>
      <dsp:spPr>
        <a:xfrm>
          <a:off x="1308071" y="1898796"/>
          <a:ext cx="2082005" cy="832802"/>
        </a:xfrm>
        <a:prstGeom prst="chevron">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rtl="0">
            <a:lnSpc>
              <a:spcPct val="90000"/>
            </a:lnSpc>
            <a:spcBef>
              <a:spcPct val="0"/>
            </a:spcBef>
            <a:spcAft>
              <a:spcPct val="35000"/>
            </a:spcAft>
          </a:pPr>
          <a:r>
            <a:rPr lang="en-US" sz="4800" kern="1200" smtClean="0">
              <a:effectLst>
                <a:outerShdw blurRad="38100" dist="38100" dir="2700000" algn="tl">
                  <a:srgbClr val="000000">
                    <a:alpha val="43137"/>
                  </a:srgbClr>
                </a:outerShdw>
              </a:effectLst>
            </a:rPr>
            <a:t>C</a:t>
          </a:r>
          <a:endParaRPr lang="en-US" sz="4800" kern="1200" dirty="0">
            <a:effectLst>
              <a:outerShdw blurRad="38100" dist="38100" dir="2700000" algn="tl">
                <a:srgbClr val="000000">
                  <a:alpha val="43137"/>
                </a:srgbClr>
              </a:outerShdw>
            </a:effectLst>
          </a:endParaRPr>
        </a:p>
      </dsp:txBody>
      <dsp:txXfrm>
        <a:off x="1724472" y="1898796"/>
        <a:ext cx="1249203" cy="832802"/>
      </dsp:txXfrm>
    </dsp:sp>
    <dsp:sp modelId="{7F5584A3-DF92-491D-8E36-A1DEA36001A5}">
      <dsp:nvSpPr>
        <dsp:cNvPr id="0" name=""/>
        <dsp:cNvSpPr/>
      </dsp:nvSpPr>
      <dsp:spPr>
        <a:xfrm>
          <a:off x="3119416" y="1969585"/>
          <a:ext cx="3678876" cy="691225"/>
        </a:xfrm>
        <a:prstGeom prst="chevron">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smtClean="0"/>
            <a:t>Care About the Other Person</a:t>
          </a:r>
          <a:endParaRPr lang="en-US" sz="2300" kern="1200" dirty="0"/>
        </a:p>
      </dsp:txBody>
      <dsp:txXfrm>
        <a:off x="3465029" y="1969585"/>
        <a:ext cx="2987651" cy="691225"/>
      </dsp:txXfrm>
    </dsp:sp>
    <dsp:sp modelId="{35666D66-94C7-4BD1-93C5-393DA1FE1490}">
      <dsp:nvSpPr>
        <dsp:cNvPr id="0" name=""/>
        <dsp:cNvSpPr/>
      </dsp:nvSpPr>
      <dsp:spPr>
        <a:xfrm>
          <a:off x="1308071" y="2848191"/>
          <a:ext cx="2082005" cy="832802"/>
        </a:xfrm>
        <a:prstGeom prst="chevron">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rtl="0">
            <a:lnSpc>
              <a:spcPct val="90000"/>
            </a:lnSpc>
            <a:spcBef>
              <a:spcPct val="0"/>
            </a:spcBef>
            <a:spcAft>
              <a:spcPct val="35000"/>
            </a:spcAft>
          </a:pPr>
          <a:r>
            <a:rPr lang="en-US" sz="4800" kern="1200" smtClean="0">
              <a:effectLst>
                <a:outerShdw blurRad="38100" dist="38100" dir="2700000" algn="tl">
                  <a:srgbClr val="000000">
                    <a:alpha val="43137"/>
                  </a:srgbClr>
                </a:outerShdw>
              </a:effectLst>
            </a:rPr>
            <a:t>D</a:t>
          </a:r>
          <a:endParaRPr lang="en-US" sz="4800" kern="1200" dirty="0">
            <a:effectLst>
              <a:outerShdw blurRad="38100" dist="38100" dir="2700000" algn="tl">
                <a:srgbClr val="000000">
                  <a:alpha val="43137"/>
                </a:srgbClr>
              </a:outerShdw>
            </a:effectLst>
          </a:endParaRPr>
        </a:p>
      </dsp:txBody>
      <dsp:txXfrm>
        <a:off x="1724472" y="2848191"/>
        <a:ext cx="1249203" cy="832802"/>
      </dsp:txXfrm>
    </dsp:sp>
    <dsp:sp modelId="{90C75802-72A5-463D-B4B8-957FFFBD5C56}">
      <dsp:nvSpPr>
        <dsp:cNvPr id="0" name=""/>
        <dsp:cNvSpPr/>
      </dsp:nvSpPr>
      <dsp:spPr>
        <a:xfrm>
          <a:off x="3119416" y="2918979"/>
          <a:ext cx="3678876" cy="691225"/>
        </a:xfrm>
        <a:prstGeom prst="chevron">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smtClean="0"/>
            <a:t>Don’t Interrupt</a:t>
          </a:r>
          <a:endParaRPr lang="en-US" sz="2300" kern="1200" dirty="0"/>
        </a:p>
      </dsp:txBody>
      <dsp:txXfrm>
        <a:off x="3465029" y="2918979"/>
        <a:ext cx="2987651" cy="691225"/>
      </dsp:txXfrm>
    </dsp:sp>
    <dsp:sp modelId="{96E69E92-C9E3-47C6-9E3E-9276C02BDA4B}">
      <dsp:nvSpPr>
        <dsp:cNvPr id="0" name=""/>
        <dsp:cNvSpPr/>
      </dsp:nvSpPr>
      <dsp:spPr>
        <a:xfrm>
          <a:off x="1308071" y="3797585"/>
          <a:ext cx="2082005" cy="832802"/>
        </a:xfrm>
        <a:prstGeom prst="chevron">
          <a:avLst/>
        </a:prstGeom>
        <a:solidFill>
          <a:srgbClr val="00206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rtl="0">
            <a:lnSpc>
              <a:spcPct val="90000"/>
            </a:lnSpc>
            <a:spcBef>
              <a:spcPct val="0"/>
            </a:spcBef>
            <a:spcAft>
              <a:spcPct val="35000"/>
            </a:spcAft>
          </a:pPr>
          <a:r>
            <a:rPr lang="en-US" sz="4800" b="0" kern="1200" smtClean="0">
              <a:effectLst>
                <a:outerShdw blurRad="38100" dist="38100" dir="2700000" algn="tl">
                  <a:srgbClr val="000000">
                    <a:alpha val="43137"/>
                  </a:srgbClr>
                </a:outerShdw>
              </a:effectLst>
            </a:rPr>
            <a:t>E</a:t>
          </a:r>
          <a:endParaRPr lang="en-US" sz="2100" b="0" kern="1200" dirty="0">
            <a:effectLst>
              <a:outerShdw blurRad="38100" dist="38100" dir="2700000" algn="tl">
                <a:srgbClr val="000000">
                  <a:alpha val="43137"/>
                </a:srgbClr>
              </a:outerShdw>
            </a:effectLst>
          </a:endParaRPr>
        </a:p>
      </dsp:txBody>
      <dsp:txXfrm>
        <a:off x="1724472" y="3797585"/>
        <a:ext cx="1249203" cy="832802"/>
      </dsp:txXfrm>
    </dsp:sp>
    <dsp:sp modelId="{3ADA97F8-2E48-4268-8904-6C6B1668AC3D}">
      <dsp:nvSpPr>
        <dsp:cNvPr id="0" name=""/>
        <dsp:cNvSpPr/>
      </dsp:nvSpPr>
      <dsp:spPr>
        <a:xfrm>
          <a:off x="3119416" y="3868374"/>
          <a:ext cx="3678876" cy="691225"/>
        </a:xfrm>
        <a:prstGeom prst="chevron">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en-US" sz="2300" kern="1200" dirty="0" smtClean="0"/>
            <a:t>Encourage the Person to Say More</a:t>
          </a:r>
          <a:endParaRPr lang="en-US" sz="2300" kern="1200" dirty="0"/>
        </a:p>
      </dsp:txBody>
      <dsp:txXfrm>
        <a:off x="3465029" y="3868374"/>
        <a:ext cx="2987651" cy="69122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8D7D8-00EC-443E-A882-C63A056A1A2D}" type="datetimeFigureOut">
              <a:rPr lang="en-US" smtClean="0"/>
              <a:t>4/17/2022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37B42-9A51-4760-A93F-48116ED94418}" type="slidenum">
              <a:rPr lang="en-US" smtClean="0"/>
              <a:t>‹#›</a:t>
            </a:fld>
            <a:endParaRPr lang="en-US"/>
          </a:p>
        </p:txBody>
      </p:sp>
    </p:spTree>
    <p:extLst>
      <p:ext uri="{BB962C8B-B14F-4D97-AF65-F5344CB8AC3E}">
        <p14:creationId xmlns:p14="http://schemas.microsoft.com/office/powerpoint/2010/main" val="2512849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mpliorecruiting.com/dallas-fort-worth-staffing-agency/"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businessnewsdaily.com/15173-combat-workplace-burnout.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MRT Instructions: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(If applicable)  Introduce yourself  and briefly share your experience as a participant in MRT.</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dirty="0" smtClean="0"/>
              <a:t>Add your personal motivation step and grab the students attention preparing them for the</a:t>
            </a:r>
            <a:r>
              <a:rPr lang="en-US" baseline="0" dirty="0" smtClean="0"/>
              <a:t> lesson.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(If applicable) Ask participants to introduce themselves if they do not know each other and if the size of the class permits</a:t>
            </a:r>
          </a:p>
          <a:p>
            <a:pPr marL="228600" indent="-228600">
              <a:buAutoNum type="arabicPeriod"/>
            </a:pPr>
            <a:r>
              <a:rPr lang="en-US" b="0" baseline="0" dirty="0" smtClean="0"/>
              <a:t>Introduce the course as part of Comprehensive Airman Fitness</a:t>
            </a:r>
          </a:p>
          <a:p>
            <a:pPr marL="228600" indent="-228600">
              <a:buAutoNum type="arabicPeriod"/>
            </a:pPr>
            <a:r>
              <a:rPr lang="en-US" b="0" baseline="0" dirty="0" smtClean="0"/>
              <a:t>Distribute participant guides</a:t>
            </a:r>
          </a:p>
        </p:txBody>
      </p:sp>
      <p:sp>
        <p:nvSpPr>
          <p:cNvPr id="4" name="Slide Number Placeholder 3"/>
          <p:cNvSpPr>
            <a:spLocks noGrp="1"/>
          </p:cNvSpPr>
          <p:nvPr>
            <p:ph type="sldNum" sz="quarter" idx="10"/>
          </p:nvPr>
        </p:nvSpPr>
        <p:spPr/>
        <p:txBody>
          <a:bodyPr/>
          <a:lstStyle/>
          <a:p>
            <a:fld id="{67737B42-9A51-4760-A93F-48116ED94418}" type="slidenum">
              <a:rPr lang="en-US" smtClean="0"/>
              <a:t>1</a:t>
            </a:fld>
            <a:endParaRPr lang="en-US"/>
          </a:p>
        </p:txBody>
      </p:sp>
    </p:spTree>
    <p:extLst>
      <p:ext uri="{BB962C8B-B14F-4D97-AF65-F5344CB8AC3E}">
        <p14:creationId xmlns:p14="http://schemas.microsoft.com/office/powerpoint/2010/main" val="4095420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Other items in toolbox</a:t>
            </a:r>
            <a:r>
              <a:rPr lang="en-US"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dirty="0" smtClean="0"/>
              <a:t>How can you help your co-workers to get out of the pit? </a:t>
            </a:r>
          </a:p>
          <a:p>
            <a:r>
              <a:rPr lang="en-US" sz="1200" dirty="0" smtClean="0"/>
              <a:t>There</a:t>
            </a:r>
            <a:r>
              <a:rPr lang="en-US" sz="1200" baseline="0" dirty="0" smtClean="0"/>
              <a:t> are not only pits out there but there are detours, testing, unexpected things that come up, thing that make us go out of the way – yet like detours, you come back to the place you needed to be.</a:t>
            </a:r>
          </a:p>
          <a:p>
            <a:r>
              <a:rPr lang="en-US" sz="1200" baseline="0" dirty="0" smtClean="0"/>
              <a:t>Is the Pit a detour?  Think of a flight you have taken – was it delayed?  If so, how did you react? Get mad or was okay with it?  Looking back was it a blessing in disguise. </a:t>
            </a:r>
          </a:p>
          <a:p>
            <a:r>
              <a:rPr lang="en-US" sz="1200" baseline="0" dirty="0" smtClean="0"/>
              <a:t>While in the pit, what can’t you have?  Food, water (nourishments; company/conversation, </a:t>
            </a:r>
          </a:p>
          <a:p>
            <a:r>
              <a:rPr lang="en-US" sz="1200" baseline="0" dirty="0" smtClean="0"/>
              <a:t>What keeps you going in the pit – encouragement – it gives you hope!</a:t>
            </a:r>
          </a:p>
          <a:p>
            <a:r>
              <a:rPr lang="en-US" sz="1200" baseline="0" dirty="0" smtClean="0"/>
              <a:t>What gets you out of the pit, detour – releases the negative energy?  Walking, talking, working out?</a:t>
            </a:r>
          </a:p>
          <a:p>
            <a:r>
              <a:rPr lang="en-US" sz="1200" baseline="0" dirty="0" smtClean="0"/>
              <a:t>If you get angry in the pit, you might have to e</a:t>
            </a:r>
            <a:r>
              <a:rPr lang="en-US" sz="1200" dirty="0" smtClean="0"/>
              <a:t>ncourage positive self-talk.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Co-Workers become like Friends &amp; Family!</a:t>
            </a:r>
          </a:p>
          <a:p>
            <a:pPr lvl="1"/>
            <a:r>
              <a:rPr lang="en-US" dirty="0" smtClean="0"/>
              <a:t>Long hours at work</a:t>
            </a:r>
          </a:p>
          <a:p>
            <a:pPr lvl="1"/>
            <a:r>
              <a:rPr lang="en-US" dirty="0" smtClean="0"/>
              <a:t>Team moral and fun activities</a:t>
            </a:r>
          </a:p>
          <a:p>
            <a:pPr lvl="1"/>
            <a:r>
              <a:rPr lang="en-US" dirty="0" smtClean="0"/>
              <a:t>Especially in a crisis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11</a:t>
            </a:fld>
            <a:endParaRPr lang="en-US"/>
          </a:p>
        </p:txBody>
      </p:sp>
    </p:spTree>
    <p:extLst>
      <p:ext uri="{BB962C8B-B14F-4D97-AF65-F5344CB8AC3E}">
        <p14:creationId xmlns:p14="http://schemas.microsoft.com/office/powerpoint/2010/main" val="307548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Listen to each other. </a:t>
            </a:r>
          </a:p>
          <a:p>
            <a:pPr lvl="1"/>
            <a:r>
              <a:rPr lang="en-US" dirty="0" smtClean="0"/>
              <a:t>Listen with your eyes and ears. Be mindful and be present.</a:t>
            </a:r>
          </a:p>
          <a:p>
            <a:pPr lvl="1"/>
            <a:r>
              <a:rPr lang="en-US" dirty="0" smtClean="0"/>
              <a:t>If you are busy (or about to go into a meeting), let that person know you are interested in what they have to say and schedule a time to meet.</a:t>
            </a:r>
          </a:p>
          <a:p>
            <a:pPr lvl="1"/>
            <a:r>
              <a:rPr lang="en-US" dirty="0" smtClean="0"/>
              <a:t>When listening validate to the speaker that you are understanding them – How? By repeating what you thought you heard. </a:t>
            </a:r>
          </a:p>
        </p:txBody>
      </p:sp>
      <p:sp>
        <p:nvSpPr>
          <p:cNvPr id="4" name="Slide Number Placeholder 3"/>
          <p:cNvSpPr>
            <a:spLocks noGrp="1"/>
          </p:cNvSpPr>
          <p:nvPr>
            <p:ph type="sldNum" sz="quarter" idx="10"/>
          </p:nvPr>
        </p:nvSpPr>
        <p:spPr/>
        <p:txBody>
          <a:bodyPr/>
          <a:lstStyle/>
          <a:p>
            <a:fld id="{67737B42-9A51-4760-A93F-48116ED94418}" type="slidenum">
              <a:rPr lang="en-US" smtClean="0"/>
              <a:t>12</a:t>
            </a:fld>
            <a:endParaRPr lang="en-US"/>
          </a:p>
        </p:txBody>
      </p:sp>
    </p:spTree>
    <p:extLst>
      <p:ext uri="{BB962C8B-B14F-4D97-AF65-F5344CB8AC3E}">
        <p14:creationId xmlns:p14="http://schemas.microsoft.com/office/powerpoint/2010/main" val="182222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dirty="0" smtClean="0"/>
              <a:t>It is a balance between work and life – right?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smtClean="0">
                <a:solidFill>
                  <a:schemeClr val="tx1"/>
                </a:solidFill>
                <a:effectLst/>
                <a:latin typeface="+mn-lt"/>
                <a:ea typeface="+mn-ea"/>
                <a:cs typeface="+mn-cs"/>
              </a:rPr>
              <a:t>Research has shown that learning new skills—and practicing those skills—can increase resilience.  In particular, focusing on positive coping skills and self-regulation can build our resilience.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Training and Practice can actually change our physical Brain Structure. </a:t>
            </a:r>
            <a:r>
              <a:rPr lang="en-US" dirty="0" smtClean="0"/>
              <a:t>The </a:t>
            </a:r>
            <a:r>
              <a:rPr lang="en-US" baseline="0" dirty="0" smtClean="0"/>
              <a:t>brain has the ability to rewire to find new ways to do things and adapt - </a:t>
            </a:r>
            <a:r>
              <a:rPr lang="en-US" b="0" i="1" baseline="0" dirty="0" smtClean="0">
                <a:solidFill>
                  <a:srgbClr val="C00000"/>
                </a:solidFill>
              </a:rPr>
              <a:t>learning new patterns of behaviors and ways of coping can </a:t>
            </a:r>
            <a:r>
              <a:rPr lang="en-US" baseline="0" dirty="0" smtClean="0"/>
              <a:t>play an important role.</a:t>
            </a:r>
          </a:p>
        </p:txBody>
      </p:sp>
      <p:sp>
        <p:nvSpPr>
          <p:cNvPr id="4" name="Slide Number Placeholder 3"/>
          <p:cNvSpPr>
            <a:spLocks noGrp="1"/>
          </p:cNvSpPr>
          <p:nvPr>
            <p:ph type="sldNum" sz="quarter" idx="10"/>
          </p:nvPr>
        </p:nvSpPr>
        <p:spPr/>
        <p:txBody>
          <a:bodyPr/>
          <a:lstStyle/>
          <a:p>
            <a:fld id="{67737B42-9A51-4760-A93F-48116ED94418}" type="slidenum">
              <a:rPr lang="en-US" smtClean="0"/>
              <a:t>13</a:t>
            </a:fld>
            <a:endParaRPr lang="en-US"/>
          </a:p>
        </p:txBody>
      </p:sp>
    </p:spTree>
    <p:extLst>
      <p:ext uri="{BB962C8B-B14F-4D97-AF65-F5344CB8AC3E}">
        <p14:creationId xmlns:p14="http://schemas.microsoft.com/office/powerpoint/2010/main" val="313312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4005">
              <a:defRPr/>
            </a:pPr>
            <a:r>
              <a:rPr lang="en-US" sz="1200" b="0" i="0" kern="1200" dirty="0" smtClean="0">
                <a:solidFill>
                  <a:schemeClr val="tx1"/>
                </a:solidFill>
                <a:effectLst/>
                <a:latin typeface="+mn-lt"/>
                <a:ea typeface="+mn-ea"/>
                <a:cs typeface="+mn-cs"/>
              </a:rPr>
              <a:t>A good work-life balance, said Chris </a:t>
            </a:r>
            <a:r>
              <a:rPr lang="en-US" sz="1200" b="0" i="0" kern="1200" dirty="0" err="1" smtClean="0">
                <a:solidFill>
                  <a:schemeClr val="tx1"/>
                </a:solidFill>
                <a:effectLst/>
                <a:latin typeface="+mn-lt"/>
                <a:ea typeface="+mn-ea"/>
                <a:cs typeface="+mn-cs"/>
              </a:rPr>
              <a:t>Chancey</a:t>
            </a:r>
            <a:r>
              <a:rPr lang="en-US" sz="1200" b="0" i="0" kern="1200" dirty="0" smtClean="0">
                <a:solidFill>
                  <a:schemeClr val="tx1"/>
                </a:solidFill>
                <a:effectLst/>
                <a:latin typeface="+mn-lt"/>
                <a:ea typeface="+mn-ea"/>
                <a:cs typeface="+mn-cs"/>
              </a:rPr>
              <a:t>, career expert and CEO of </a:t>
            </a:r>
            <a:r>
              <a:rPr lang="en-US" sz="1200" b="0" i="0" u="none" strike="noStrike" kern="1200" dirty="0" err="1" smtClean="0">
                <a:solidFill>
                  <a:schemeClr val="tx1"/>
                </a:solidFill>
                <a:effectLst/>
                <a:latin typeface="+mn-lt"/>
                <a:ea typeface="+mn-ea"/>
                <a:cs typeface="+mn-cs"/>
                <a:hlinkClick r:id="rId3"/>
              </a:rPr>
              <a:t>Amplio</a:t>
            </a:r>
            <a:r>
              <a:rPr lang="en-US" sz="1200" b="0" i="0" u="none" strike="noStrike" kern="1200" dirty="0" smtClean="0">
                <a:solidFill>
                  <a:schemeClr val="tx1"/>
                </a:solidFill>
                <a:effectLst/>
                <a:latin typeface="+mn-lt"/>
                <a:ea typeface="+mn-ea"/>
                <a:cs typeface="+mn-cs"/>
                <a:hlinkClick r:id="rId3"/>
              </a:rPr>
              <a:t> Recruiting</a:t>
            </a:r>
            <a:r>
              <a:rPr lang="en-US" sz="1200" b="0" i="0" kern="1200" dirty="0" smtClean="0">
                <a:solidFill>
                  <a:schemeClr val="tx1"/>
                </a:solidFill>
                <a:effectLst/>
                <a:latin typeface="+mn-lt"/>
                <a:ea typeface="+mn-ea"/>
                <a:cs typeface="+mn-cs"/>
              </a:rPr>
              <a:t>, has numerous positive effects, including less stress, a lower risk of </a:t>
            </a:r>
            <a:r>
              <a:rPr lang="en-US" sz="1200" b="0" i="0" u="none" strike="noStrike" kern="1200" dirty="0" smtClean="0">
                <a:solidFill>
                  <a:schemeClr val="tx1"/>
                </a:solidFill>
                <a:effectLst/>
                <a:latin typeface="+mn-lt"/>
                <a:ea typeface="+mn-ea"/>
                <a:cs typeface="+mn-cs"/>
                <a:hlinkClick r:id="rId4"/>
              </a:rPr>
              <a:t>burnout</a:t>
            </a:r>
            <a:r>
              <a:rPr lang="en-US" sz="1200" b="0" i="0" kern="1200" dirty="0" smtClean="0">
                <a:solidFill>
                  <a:schemeClr val="tx1"/>
                </a:solidFill>
                <a:effectLst/>
                <a:latin typeface="+mn-lt"/>
                <a:ea typeface="+mn-ea"/>
                <a:cs typeface="+mn-cs"/>
              </a:rPr>
              <a:t> and a greater sense of well-being. This not only benefits employees but employers, too.</a:t>
            </a:r>
          </a:p>
          <a:p>
            <a:pPr defTabSz="434005">
              <a:defRPr/>
            </a:pPr>
            <a:r>
              <a:rPr lang="en-US" sz="1200" b="0" i="0" kern="1200" dirty="0" smtClean="0">
                <a:solidFill>
                  <a:schemeClr val="tx1"/>
                </a:solidFill>
                <a:effectLst/>
                <a:latin typeface="+mn-lt"/>
                <a:ea typeface="+mn-ea"/>
                <a:cs typeface="+mn-cs"/>
              </a:rPr>
              <a:t>We</a:t>
            </a:r>
            <a:r>
              <a:rPr lang="en-US" sz="1200" b="0" i="0" kern="1200" baseline="0" dirty="0" smtClean="0">
                <a:solidFill>
                  <a:schemeClr val="tx1"/>
                </a:solidFill>
                <a:effectLst/>
                <a:latin typeface="+mn-lt"/>
                <a:ea typeface="+mn-ea"/>
                <a:cs typeface="+mn-cs"/>
              </a:rPr>
              <a:t> sleep for 8 hours, 2 to get ready for work, breakfast, coffee. Work for 10 hours (commuting time) and that leave us 4 hours to balance. </a:t>
            </a:r>
          </a:p>
          <a:p>
            <a:pPr defTabSz="434005">
              <a:defRPr/>
            </a:pPr>
            <a:r>
              <a:rPr lang="en-US" sz="1200" b="0" i="0" kern="1200" baseline="0" dirty="0" smtClean="0">
                <a:solidFill>
                  <a:schemeClr val="tx1"/>
                </a:solidFill>
                <a:effectLst/>
                <a:latin typeface="+mn-lt"/>
                <a:ea typeface="+mn-ea"/>
                <a:cs typeface="+mn-cs"/>
              </a:rPr>
              <a:t>We get home from work – relax, dinner, and spend time with family and friends.</a:t>
            </a:r>
            <a:endParaRPr lang="en-US" sz="2300" dirty="0"/>
          </a:p>
        </p:txBody>
      </p:sp>
      <p:sp>
        <p:nvSpPr>
          <p:cNvPr id="4" name="Slide Number Placeholder 3">
            <a:extLst>
              <a:ext uri="{FF2B5EF4-FFF2-40B4-BE49-F238E27FC236}">
                <a16:creationId xmlns:a16="http://schemas.microsoft.com/office/drawing/2014/main" id="{5B19821E-FD0B-BC4B-AA2D-645D4363BF70}"/>
              </a:ext>
            </a:extLst>
          </p:cNvPr>
          <p:cNvSpPr txBox="1">
            <a:spLocks/>
          </p:cNvSpPr>
          <p:nvPr/>
        </p:nvSpPr>
        <p:spPr>
          <a:xfrm>
            <a:off x="3905296" y="8719894"/>
            <a:ext cx="2987622" cy="459026"/>
          </a:xfrm>
          <a:prstGeom prst="rect">
            <a:avLst/>
          </a:prstGeom>
        </p:spPr>
        <p:txBody>
          <a:bodyPr vert="horz" lIns="91840" tIns="45920" rIns="91840" bIns="45920" rtlCol="0" anchor="b"/>
          <a:lstStyle>
            <a:defPPr>
              <a:defRPr lang="en-US"/>
            </a:defPPr>
            <a:lvl1pPr marL="0" algn="r" defTabSz="456791" rtl="0" eaLnBrk="1" latinLnBrk="0" hangingPunct="1">
              <a:defRPr sz="13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14</a:t>
            </a:fld>
            <a:endParaRPr lang="en-US" dirty="0"/>
          </a:p>
        </p:txBody>
      </p:sp>
    </p:spTree>
    <p:extLst>
      <p:ext uri="{BB962C8B-B14F-4D97-AF65-F5344CB8AC3E}">
        <p14:creationId xmlns:p14="http://schemas.microsoft.com/office/powerpoint/2010/main" val="2951759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MRT Instructions: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(If applicable)  Introduce yourself  and briefly share your experience as a participant in MRT.</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dirty="0" smtClean="0"/>
              <a:t>Add your personal motivation step and grab the students attention preparing them for the</a:t>
            </a:r>
            <a:r>
              <a:rPr lang="en-US" baseline="0" dirty="0" smtClean="0"/>
              <a:t> lesson.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(If applicable) Ask participants to introduce themselves if they do not know each other and if the size of the class permits</a:t>
            </a:r>
          </a:p>
          <a:p>
            <a:pPr marL="228600" indent="-228600">
              <a:buAutoNum type="arabicPeriod"/>
            </a:pPr>
            <a:r>
              <a:rPr lang="en-US" b="0" baseline="0" dirty="0" smtClean="0"/>
              <a:t>Introduce the course as part of Comprehensive Airman Fitness</a:t>
            </a:r>
          </a:p>
          <a:p>
            <a:pPr marL="228600" indent="-228600">
              <a:buAutoNum type="arabicPeriod"/>
            </a:pPr>
            <a:r>
              <a:rPr lang="en-US" b="0" baseline="0" dirty="0" smtClean="0"/>
              <a:t>Distribute participant guides</a:t>
            </a:r>
          </a:p>
        </p:txBody>
      </p:sp>
      <p:sp>
        <p:nvSpPr>
          <p:cNvPr id="4" name="Slide Number Placeholder 3"/>
          <p:cNvSpPr>
            <a:spLocks noGrp="1"/>
          </p:cNvSpPr>
          <p:nvPr>
            <p:ph type="sldNum" sz="quarter" idx="10"/>
          </p:nvPr>
        </p:nvSpPr>
        <p:spPr/>
        <p:txBody>
          <a:bodyPr/>
          <a:lstStyle/>
          <a:p>
            <a:fld id="{67737B42-9A51-4760-A93F-48116ED94418}" type="slidenum">
              <a:rPr lang="en-US" smtClean="0"/>
              <a:t>15</a:t>
            </a:fld>
            <a:endParaRPr lang="en-US"/>
          </a:p>
        </p:txBody>
      </p:sp>
    </p:spTree>
    <p:extLst>
      <p:ext uri="{BB962C8B-B14F-4D97-AF65-F5344CB8AC3E}">
        <p14:creationId xmlns:p14="http://schemas.microsoft.com/office/powerpoint/2010/main" val="11609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MRT Instructions: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(If applicable)  Introduce yourself  and briefly share your experience as a participant in MRT.</a:t>
            </a:r>
          </a:p>
          <a:p>
            <a:pPr marL="685800" marR="0" lvl="1" indent="-228600" algn="l" defTabSz="914400" rtl="0" eaLnBrk="1" fontAlgn="auto" latinLnBrk="0" hangingPunct="1">
              <a:lnSpc>
                <a:spcPct val="100000"/>
              </a:lnSpc>
              <a:spcBef>
                <a:spcPts val="0"/>
              </a:spcBef>
              <a:spcAft>
                <a:spcPts val="0"/>
              </a:spcAft>
              <a:buClrTx/>
              <a:buSzTx/>
              <a:buFont typeface="+mj-lt"/>
              <a:buAutoNum type="alphaUcPeriod"/>
              <a:tabLst/>
              <a:defRPr/>
            </a:pPr>
            <a:r>
              <a:rPr lang="en-US" dirty="0" smtClean="0"/>
              <a:t>Add your personal motivation step and grab the students attention preparing them for the</a:t>
            </a:r>
            <a:r>
              <a:rPr lang="en-US" baseline="0" dirty="0" smtClean="0"/>
              <a:t> lesson.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(If applicable) Ask participants to introduce themselves if they do not know each other and if the size of the class permits</a:t>
            </a:r>
          </a:p>
          <a:p>
            <a:pPr marL="228600" indent="-228600">
              <a:buAutoNum type="arabicPeriod"/>
            </a:pPr>
            <a:r>
              <a:rPr lang="en-US" b="0" baseline="0" dirty="0" smtClean="0"/>
              <a:t>Introduce the course as part of Comprehensive Airman Fitness</a:t>
            </a:r>
          </a:p>
          <a:p>
            <a:pPr marL="228600" indent="-228600">
              <a:buAutoNum type="arabicPeriod"/>
            </a:pPr>
            <a:r>
              <a:rPr lang="en-US" b="0" baseline="0" dirty="0" smtClean="0"/>
              <a:t>Distribute participant guides</a:t>
            </a:r>
          </a:p>
        </p:txBody>
      </p:sp>
      <p:sp>
        <p:nvSpPr>
          <p:cNvPr id="4" name="Slide Number Placeholder 3"/>
          <p:cNvSpPr>
            <a:spLocks noGrp="1"/>
          </p:cNvSpPr>
          <p:nvPr>
            <p:ph type="sldNum" sz="quarter" idx="10"/>
          </p:nvPr>
        </p:nvSpPr>
        <p:spPr/>
        <p:txBody>
          <a:bodyPr/>
          <a:lstStyle/>
          <a:p>
            <a:fld id="{67737B42-9A51-4760-A93F-48116ED94418}" type="slidenum">
              <a:rPr lang="en-US" smtClean="0"/>
              <a:t>16</a:t>
            </a:fld>
            <a:endParaRPr lang="en-US"/>
          </a:p>
        </p:txBody>
      </p:sp>
    </p:spTree>
    <p:extLst>
      <p:ext uri="{BB962C8B-B14F-4D97-AF65-F5344CB8AC3E}">
        <p14:creationId xmlns:p14="http://schemas.microsoft.com/office/powerpoint/2010/main" val="541329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 to Participants:</a:t>
            </a:r>
          </a:p>
          <a:p>
            <a:pPr defTabSz="434043">
              <a:defRPr/>
            </a:pPr>
            <a:endParaRPr lang="en-US" dirty="0" smtClean="0">
              <a:sym typeface="Wingdings"/>
            </a:endParaRPr>
          </a:p>
          <a:p>
            <a:pPr marL="162912" indent="-162912" defTabSz="434043">
              <a:buFont typeface="Arial" panose="020B0604020202020204" pitchFamily="34" charset="0"/>
              <a:buChar char="•"/>
              <a:defRPr/>
            </a:pPr>
            <a:r>
              <a:rPr lang="en-US" dirty="0" smtClean="0">
                <a:sym typeface="Wingdings"/>
              </a:rPr>
              <a:t>This skill is an important foundation for the skills we will learn throughout resilience training</a:t>
            </a:r>
          </a:p>
          <a:p>
            <a:endParaRPr lang="en-US" sz="1000" dirty="0" smtClean="0"/>
          </a:p>
          <a:p>
            <a:pPr marL="162912" indent="-162912">
              <a:buFont typeface="Arial" panose="020B0604020202020204" pitchFamily="34" charset="0"/>
              <a:buChar char="•"/>
            </a:pPr>
            <a:r>
              <a:rPr lang="en-US" sz="1000" dirty="0" smtClean="0"/>
              <a:t>The goal of Re-Frame is to help you:</a:t>
            </a:r>
          </a:p>
          <a:p>
            <a:pPr marL="596955" lvl="1" indent="-162912">
              <a:buFont typeface="Arial" panose="020B0604020202020204" pitchFamily="34" charset="0"/>
              <a:buChar char="•"/>
            </a:pPr>
            <a:r>
              <a:rPr lang="en-US" sz="1000" dirty="0" smtClean="0"/>
              <a:t>Identify how your thoughts about an event contributes to your reactions—how you think about something drives how you react to it</a:t>
            </a:r>
          </a:p>
          <a:p>
            <a:pPr marL="596955" lvl="1" indent="-162912">
              <a:buFont typeface="Arial" panose="020B0604020202020204" pitchFamily="34" charset="0"/>
              <a:buChar char="•"/>
            </a:pPr>
            <a:r>
              <a:rPr lang="en-US" sz="1000" dirty="0" smtClean="0"/>
              <a:t>Understand the difference between your thoughts, emotional reactions, and physical reactions.</a:t>
            </a:r>
          </a:p>
          <a:p>
            <a:pPr marL="596955" lvl="1" indent="-162912">
              <a:buFont typeface="Arial" panose="020B0604020202020204" pitchFamily="34" charset="0"/>
              <a:buChar char="•"/>
            </a:pPr>
            <a:r>
              <a:rPr lang="en-US" sz="1000" dirty="0" smtClean="0"/>
              <a:t>Doing these things helps you improve your performance, act based on your values, and strengthen your relationships.</a:t>
            </a:r>
          </a:p>
          <a:p>
            <a:pPr marL="596955" lvl="1" indent="-162912">
              <a:buFont typeface="Arial" panose="020B0604020202020204" pitchFamily="34" charset="0"/>
              <a:buChar char="•"/>
            </a:pPr>
            <a:r>
              <a:rPr lang="en-US" sz="1000" dirty="0" smtClean="0"/>
              <a:t>Ultimately, using </a:t>
            </a:r>
            <a:r>
              <a:rPr lang="en-US" sz="1000" dirty="0" err="1" smtClean="0"/>
              <a:t>ReFrame</a:t>
            </a:r>
            <a:r>
              <a:rPr lang="en-US" sz="1000" dirty="0" smtClean="0"/>
              <a:t> will help you control how you react.</a:t>
            </a:r>
          </a:p>
          <a:p>
            <a:r>
              <a:rPr lang="en-US" sz="1000" dirty="0" smtClean="0"/>
              <a:t> </a:t>
            </a:r>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17</a:t>
            </a:fld>
            <a:endParaRPr lang="en-US"/>
          </a:p>
        </p:txBody>
      </p:sp>
    </p:spTree>
    <p:extLst>
      <p:ext uri="{BB962C8B-B14F-4D97-AF65-F5344CB8AC3E}">
        <p14:creationId xmlns:p14="http://schemas.microsoft.com/office/powerpoint/2010/main" val="1715738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4043">
              <a:defRPr/>
            </a:pPr>
            <a:r>
              <a:rPr lang="en-US" b="1" dirty="0" smtClean="0"/>
              <a:t>Instructions to Participants:</a:t>
            </a:r>
          </a:p>
          <a:p>
            <a:pPr marL="162912" indent="-162912">
              <a:buFont typeface="Arial" panose="020B0604020202020204" pitchFamily="34" charset="0"/>
              <a:buChar char="•"/>
            </a:pPr>
            <a:endParaRPr lang="en-US" dirty="0" smtClean="0"/>
          </a:p>
          <a:p>
            <a:pPr marL="162912" indent="-162912">
              <a:buFont typeface="Arial" panose="020B0604020202020204" pitchFamily="34" charset="0"/>
              <a:buChar char="•"/>
            </a:pPr>
            <a:r>
              <a:rPr lang="en-US" dirty="0" smtClean="0"/>
              <a:t>Use </a:t>
            </a:r>
            <a:r>
              <a:rPr lang="en-US" dirty="0" err="1" smtClean="0"/>
              <a:t>ReFrame</a:t>
            </a:r>
            <a:r>
              <a:rPr lang="en-US" dirty="0" smtClean="0">
                <a:sym typeface="Wingdings"/>
              </a:rPr>
              <a:t> </a:t>
            </a:r>
            <a:r>
              <a:rPr lang="en-US" dirty="0" smtClean="0"/>
              <a:t>when you need a better understanding of why you reacted to an event a certain way.  </a:t>
            </a:r>
          </a:p>
          <a:p>
            <a:pPr marL="162912" indent="-162912">
              <a:buFont typeface="Arial" panose="020B0604020202020204" pitchFamily="34" charset="0"/>
              <a:buChar char="•"/>
            </a:pPr>
            <a:r>
              <a:rPr lang="en-US" dirty="0" smtClean="0"/>
              <a:t>Use </a:t>
            </a:r>
            <a:r>
              <a:rPr lang="en-US" dirty="0" err="1" smtClean="0"/>
              <a:t>ReFrame</a:t>
            </a:r>
            <a:r>
              <a:rPr lang="en-US" dirty="0" smtClean="0"/>
              <a:t> when you don’t think your reactions were helpful in the situation.  </a:t>
            </a:r>
          </a:p>
          <a:p>
            <a:pPr marL="162912" indent="-162912" defTabSz="434043">
              <a:buFont typeface="Arial" panose="020B0604020202020204" pitchFamily="34" charset="0"/>
              <a:buChar char="•"/>
              <a:defRPr/>
            </a:pPr>
            <a:r>
              <a:rPr lang="en-US" dirty="0" smtClean="0"/>
              <a:t>Sometimes, quick reactions can interfere with our goals or our relationships with others.  There are times when we need to slow the process down and analyze how our brain is driving our reactions.  Use it in the moment to </a:t>
            </a:r>
            <a:r>
              <a:rPr lang="en-US" b="1" dirty="0" smtClean="0"/>
              <a:t>slow down</a:t>
            </a:r>
            <a:r>
              <a:rPr lang="en-US" dirty="0" smtClean="0"/>
              <a:t>.</a:t>
            </a:r>
          </a:p>
          <a:p>
            <a:pPr marL="162912" indent="-162912">
              <a:buFont typeface="Arial" panose="020B0604020202020204" pitchFamily="34" charset="0"/>
              <a:buChar char="•"/>
            </a:pPr>
            <a:endParaRPr lang="en-US" dirty="0" smtClean="0"/>
          </a:p>
          <a:p>
            <a:pPr marL="162912" indent="-162912">
              <a:buFont typeface="Arial" panose="020B0604020202020204" pitchFamily="34" charset="0"/>
              <a:buChar char="•"/>
            </a:pPr>
            <a:r>
              <a:rPr lang="en-US" dirty="0" smtClean="0"/>
              <a:t>You can use </a:t>
            </a:r>
            <a:r>
              <a:rPr lang="en-US" dirty="0" err="1" smtClean="0"/>
              <a:t>ReFrame</a:t>
            </a:r>
            <a:r>
              <a:rPr lang="en-US" dirty="0" smtClean="0">
                <a:sym typeface="Wingdings"/>
              </a:rPr>
              <a:t> in the</a:t>
            </a:r>
            <a:r>
              <a:rPr lang="en-US" baseline="0" dirty="0" smtClean="0">
                <a:sym typeface="Wingdings"/>
              </a:rPr>
              <a:t> moment </a:t>
            </a:r>
            <a:r>
              <a:rPr lang="en-US" dirty="0" smtClean="0">
                <a:sym typeface="Wingdings"/>
              </a:rPr>
              <a:t>to make sure your reactions are helping your goals, are in alignment with your values, and improve your performance.  </a:t>
            </a:r>
            <a:r>
              <a:rPr lang="en-US" dirty="0" smtClean="0"/>
              <a:t>By slowing down and thinking about the connections, you can also use </a:t>
            </a:r>
            <a:r>
              <a:rPr lang="en-US" dirty="0" err="1" smtClean="0">
                <a:sym typeface="Wingdings"/>
              </a:rPr>
              <a:t>ReFrame</a:t>
            </a:r>
            <a:r>
              <a:rPr lang="en-US" dirty="0" smtClean="0">
                <a:sym typeface="Wingdings"/>
              </a:rPr>
              <a:t> make sure</a:t>
            </a:r>
            <a:r>
              <a:rPr lang="en-US" dirty="0" smtClean="0"/>
              <a:t> your reactions don</a:t>
            </a:r>
            <a:r>
              <a:rPr lang="fr-FR" dirty="0" smtClean="0"/>
              <a:t>’</a:t>
            </a:r>
            <a:r>
              <a:rPr lang="en-US" dirty="0" smtClean="0"/>
              <a:t>t interfere with your performance or values.</a:t>
            </a:r>
          </a:p>
          <a:p>
            <a:pPr marL="162912" indent="-16291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18</a:t>
            </a:fld>
            <a:endParaRPr lang="en-US"/>
          </a:p>
        </p:txBody>
      </p:sp>
    </p:spTree>
    <p:extLst>
      <p:ext uri="{BB962C8B-B14F-4D97-AF65-F5344CB8AC3E}">
        <p14:creationId xmlns:p14="http://schemas.microsoft.com/office/powerpoint/2010/main" val="4077541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Activating Event</a:t>
            </a:r>
          </a:p>
          <a:p>
            <a:r>
              <a:rPr lang="en-US" dirty="0" smtClean="0"/>
              <a:t>The</a:t>
            </a:r>
            <a:r>
              <a:rPr lang="en-US" baseline="0" dirty="0" smtClean="0"/>
              <a:t> Consequence – emotional reactions or physical behavior. </a:t>
            </a:r>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19</a:t>
            </a:fld>
            <a:endParaRPr lang="en-US"/>
          </a:p>
        </p:txBody>
      </p:sp>
    </p:spTree>
    <p:extLst>
      <p:ext uri="{BB962C8B-B14F-4D97-AF65-F5344CB8AC3E}">
        <p14:creationId xmlns:p14="http://schemas.microsoft.com/office/powerpoint/2010/main" val="1290919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Activating Event</a:t>
            </a:r>
          </a:p>
          <a:p>
            <a:r>
              <a:rPr lang="en-US" dirty="0" smtClean="0"/>
              <a:t>The</a:t>
            </a:r>
            <a:r>
              <a:rPr lang="en-US" baseline="0" dirty="0" smtClean="0"/>
              <a:t> Consequence – emotional reactions or physical behavior. </a:t>
            </a:r>
          </a:p>
          <a:p>
            <a:r>
              <a:rPr lang="en-US" baseline="0" dirty="0" smtClean="0"/>
              <a:t>Something is missing – can you tell me what it is? </a:t>
            </a:r>
          </a:p>
          <a:p>
            <a:r>
              <a:rPr lang="en-US" baseline="0" dirty="0" smtClean="0"/>
              <a:t>Show video next?</a:t>
            </a:r>
            <a:endParaRPr lang="en-US" dirty="0" smtClean="0"/>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21</a:t>
            </a:fld>
            <a:endParaRPr lang="en-US"/>
          </a:p>
        </p:txBody>
      </p:sp>
    </p:spTree>
    <p:extLst>
      <p:ext uri="{BB962C8B-B14F-4D97-AF65-F5344CB8AC3E}">
        <p14:creationId xmlns:p14="http://schemas.microsoft.com/office/powerpoint/2010/main" val="69677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2</a:t>
            </a:fld>
            <a:endParaRPr lang="en-US"/>
          </a:p>
        </p:txBody>
      </p:sp>
    </p:spTree>
    <p:extLst>
      <p:ext uri="{BB962C8B-B14F-4D97-AF65-F5344CB8AC3E}">
        <p14:creationId xmlns:p14="http://schemas.microsoft.com/office/powerpoint/2010/main" val="2992215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called the ABC</a:t>
            </a:r>
            <a:r>
              <a:rPr lang="en-US" baseline="0" dirty="0" smtClean="0"/>
              <a:t> Model</a:t>
            </a:r>
          </a:p>
          <a:p>
            <a:r>
              <a:rPr lang="en-US" baseline="0" dirty="0" smtClean="0"/>
              <a:t>A) </a:t>
            </a:r>
            <a:r>
              <a:rPr lang="en-US" dirty="0" smtClean="0"/>
              <a:t>Activating Event</a:t>
            </a:r>
          </a:p>
          <a:p>
            <a:r>
              <a:rPr lang="en-US" dirty="0" smtClean="0"/>
              <a:t>B) Brain</a:t>
            </a:r>
            <a:r>
              <a:rPr lang="en-US" baseline="0" dirty="0" smtClean="0"/>
              <a:t> (belief) </a:t>
            </a:r>
          </a:p>
          <a:p>
            <a:r>
              <a:rPr lang="en-US" baseline="0" dirty="0" smtClean="0"/>
              <a:t>C) Consequence – emotional reactions or physical behavior. </a:t>
            </a:r>
            <a:endParaRPr lang="en-US" dirty="0" smtClean="0"/>
          </a:p>
          <a:p>
            <a:r>
              <a:rPr lang="en-US" dirty="0" smtClean="0"/>
              <a:t>Example</a:t>
            </a:r>
            <a:r>
              <a:rPr lang="en-US" baseline="0" dirty="0" smtClean="0"/>
              <a:t> Next slide</a:t>
            </a:r>
          </a:p>
          <a:p>
            <a:r>
              <a:rPr lang="en-US" baseline="0" dirty="0" smtClean="0"/>
              <a:t>Other example: </a:t>
            </a:r>
          </a:p>
          <a:p>
            <a:r>
              <a:rPr lang="en-US" baseline="0" dirty="0" smtClean="0"/>
              <a:t>Technology is not on your side…everything seems to not want to work for you. </a:t>
            </a:r>
          </a:p>
          <a:p>
            <a:r>
              <a:rPr lang="en-US" baseline="0" dirty="0" smtClean="0"/>
              <a:t>You have a customer that is just being down right disrespectful and making your job difficult. </a:t>
            </a:r>
          </a:p>
          <a:p>
            <a:r>
              <a:rPr lang="en-US" baseline="0" dirty="0" smtClean="0"/>
              <a:t>My supervisor sent me an email Friday telling me to come see him/her first thing Monday morning. </a:t>
            </a:r>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22</a:t>
            </a:fld>
            <a:endParaRPr lang="en-US"/>
          </a:p>
        </p:txBody>
      </p:sp>
    </p:spTree>
    <p:extLst>
      <p:ext uri="{BB962C8B-B14F-4D97-AF65-F5344CB8AC3E}">
        <p14:creationId xmlns:p14="http://schemas.microsoft.com/office/powerpoint/2010/main" val="285121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•Instructions to Participants:</a:t>
            </a:r>
          </a:p>
          <a:p>
            <a:endParaRPr lang="en-US" dirty="0" smtClean="0"/>
          </a:p>
          <a:p>
            <a:r>
              <a:rPr lang="en-US" dirty="0" smtClean="0"/>
              <a:t>Let’s work through an example of the Event “to” Thought  “to”  Reaction chain.  Let’s start with the event: A driver cuts you off on your way to work.</a:t>
            </a:r>
          </a:p>
          <a:p>
            <a:endParaRPr lang="en-US" dirty="0" smtClean="0"/>
          </a:p>
          <a:p>
            <a:r>
              <a:rPr lang="en-US" dirty="0" smtClean="0"/>
              <a:t>• Be sure to describe the event in an unbiased way to ensure you don’t flavor the event with your thoughts (for example, in “that jerk cut me off,” you are including the thought that the driver is a jerk).</a:t>
            </a:r>
          </a:p>
          <a:p>
            <a:endParaRPr lang="en-US" dirty="0" smtClean="0"/>
          </a:p>
          <a:p>
            <a:r>
              <a:rPr lang="en-US" dirty="0" smtClean="0"/>
              <a:t>• Note that there are multiple thoughts someone could have about this event.  You could have multiple thoughts (for example, that guy is crazy &amp; I can’t believe he did that). And, different people can have different thoughts or interpretations about the same event (that guy must be drunk, or something must have made him swerve).</a:t>
            </a:r>
          </a:p>
          <a:p>
            <a:endParaRPr lang="en-US" dirty="0" smtClean="0"/>
          </a:p>
          <a:p>
            <a:r>
              <a:rPr lang="en-US" dirty="0" smtClean="0"/>
              <a:t>Facilitated Discussion: (Ask the questions and allow the participants to identify thoughts and reactions. Make sure participants are correctly categorizing the thoughts, emotional, and physical reactions in their comments). </a:t>
            </a:r>
          </a:p>
          <a:p>
            <a:endParaRPr lang="en-US" dirty="0" smtClean="0"/>
          </a:p>
          <a:p>
            <a:r>
              <a:rPr lang="en-US" dirty="0" smtClean="0"/>
              <a:t>• Ask: What might you think about the event?  How could you interpret what happened?</a:t>
            </a:r>
          </a:p>
          <a:p>
            <a:r>
              <a:rPr lang="en-US" dirty="0" smtClean="0"/>
              <a:t>• Ask: What are your reactions to that thought?  (Sample response: If I think the guy is an idiot for not paying attention, I could feel angry.)</a:t>
            </a:r>
          </a:p>
          <a:p>
            <a:r>
              <a:rPr lang="en-US" dirty="0" smtClean="0"/>
              <a:t>• Ask: What might your physical reaction be?   (Sample responses: I could start tailgating him or doing something that might be threatening.)</a:t>
            </a:r>
          </a:p>
          <a:p>
            <a:r>
              <a:rPr lang="en-US" dirty="0" smtClean="0"/>
              <a:t>• Ask: Let’s try another thought.  If, instead, I think “He may have swerved to miss something in the road, how might that influence your reactions?</a:t>
            </a:r>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23</a:t>
            </a:fld>
            <a:endParaRPr lang="en-US"/>
          </a:p>
        </p:txBody>
      </p:sp>
    </p:spTree>
    <p:extLst>
      <p:ext uri="{BB962C8B-B14F-4D97-AF65-F5344CB8AC3E}">
        <p14:creationId xmlns:p14="http://schemas.microsoft.com/office/powerpoint/2010/main" val="14531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 to Participants:</a:t>
            </a:r>
          </a:p>
          <a:p>
            <a:pPr defTabSz="434043">
              <a:defRPr/>
            </a:pPr>
            <a:endParaRPr lang="en-US" dirty="0" smtClean="0">
              <a:sym typeface="Wingdings"/>
            </a:endParaRPr>
          </a:p>
          <a:p>
            <a:pPr marL="162912" indent="-162912" defTabSz="434043">
              <a:buFont typeface="Arial" panose="020B0604020202020204" pitchFamily="34" charset="0"/>
              <a:buChar char="•"/>
              <a:defRPr/>
            </a:pPr>
            <a:r>
              <a:rPr lang="en-US" dirty="0" smtClean="0">
                <a:sym typeface="Wingdings"/>
              </a:rPr>
              <a:t>This skill is an important foundation for the skills we will learn throughout resilience training</a:t>
            </a:r>
          </a:p>
          <a:p>
            <a:endParaRPr lang="en-US" sz="1000" dirty="0" smtClean="0"/>
          </a:p>
          <a:p>
            <a:pPr marL="162912" indent="-162912">
              <a:buFont typeface="Arial" panose="020B0604020202020204" pitchFamily="34" charset="0"/>
              <a:buChar char="•"/>
            </a:pPr>
            <a:r>
              <a:rPr lang="en-US" sz="1000" dirty="0" smtClean="0"/>
              <a:t>The goal of Re-Frame is to help you:</a:t>
            </a:r>
          </a:p>
          <a:p>
            <a:pPr marL="596955" lvl="1" indent="-162912">
              <a:buFont typeface="Arial" panose="020B0604020202020204" pitchFamily="34" charset="0"/>
              <a:buChar char="•"/>
            </a:pPr>
            <a:r>
              <a:rPr lang="en-US" sz="1000" dirty="0" smtClean="0"/>
              <a:t>Identify how your thoughts about an event contributes to your reactions—how you think about something drives how you react to it</a:t>
            </a:r>
          </a:p>
          <a:p>
            <a:pPr marL="596955" lvl="1" indent="-162912">
              <a:buFont typeface="Arial" panose="020B0604020202020204" pitchFamily="34" charset="0"/>
              <a:buChar char="•"/>
            </a:pPr>
            <a:r>
              <a:rPr lang="en-US" sz="1000" dirty="0" smtClean="0"/>
              <a:t>Understand the difference between your thoughts, emotional reactions, and physical reactions.</a:t>
            </a:r>
          </a:p>
          <a:p>
            <a:pPr marL="596955" lvl="1" indent="-162912">
              <a:buFont typeface="Arial" panose="020B0604020202020204" pitchFamily="34" charset="0"/>
              <a:buChar char="•"/>
            </a:pPr>
            <a:r>
              <a:rPr lang="en-US" sz="1000" dirty="0" smtClean="0"/>
              <a:t>Doing these things helps you improve your performance, act based on your values, and strengthen your relationships.</a:t>
            </a:r>
          </a:p>
          <a:p>
            <a:pPr marL="596955" lvl="1" indent="-162912">
              <a:buFont typeface="Arial" panose="020B0604020202020204" pitchFamily="34" charset="0"/>
              <a:buChar char="•"/>
            </a:pPr>
            <a:r>
              <a:rPr lang="en-US" sz="1000" dirty="0" smtClean="0"/>
              <a:t>Ultimately, using </a:t>
            </a:r>
            <a:r>
              <a:rPr lang="en-US" sz="1000" dirty="0" err="1" smtClean="0"/>
              <a:t>ReFrame</a:t>
            </a:r>
            <a:r>
              <a:rPr lang="en-US" sz="1000" dirty="0" smtClean="0"/>
              <a:t> will help you control how you react.</a:t>
            </a:r>
          </a:p>
          <a:p>
            <a:r>
              <a:rPr lang="en-US" sz="1000" dirty="0" smtClean="0"/>
              <a:t> </a:t>
            </a:r>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24</a:t>
            </a:fld>
            <a:endParaRPr lang="en-US"/>
          </a:p>
        </p:txBody>
      </p:sp>
    </p:spTree>
    <p:extLst>
      <p:ext uri="{BB962C8B-B14F-4D97-AF65-F5344CB8AC3E}">
        <p14:creationId xmlns:p14="http://schemas.microsoft.com/office/powerpoint/2010/main" val="3013000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24399">
              <a:defRPr/>
            </a:pPr>
            <a:r>
              <a:rPr lang="en-US" b="1" dirty="0" smtClean="0"/>
              <a:t>Video</a:t>
            </a:r>
            <a:endParaRPr lang="en-US" b="1" baseline="0" dirty="0" smtClean="0"/>
          </a:p>
          <a:p>
            <a:pPr defTabSz="424399">
              <a:defRPr/>
            </a:pPr>
            <a:endParaRPr lang="en-US" dirty="0" smtClean="0"/>
          </a:p>
          <a:p>
            <a:pPr defTabSz="424399">
              <a:defRPr/>
            </a:pPr>
            <a:r>
              <a:rPr lang="en-US" dirty="0" smtClean="0"/>
              <a:t>Link to video:</a:t>
            </a:r>
          </a:p>
          <a:p>
            <a:pPr defTabSz="424399">
              <a:defRPr/>
            </a:pPr>
            <a:r>
              <a:rPr lang="en-US" dirty="0" smtClean="0"/>
              <a:t>http://www.youtube.com/watch?v=V9xFgyv8BJI&amp;feature=relmfu</a:t>
            </a:r>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25</a:t>
            </a:fld>
            <a:endParaRPr lang="en-US"/>
          </a:p>
        </p:txBody>
      </p:sp>
    </p:spTree>
    <p:extLst>
      <p:ext uri="{BB962C8B-B14F-4D97-AF65-F5344CB8AC3E}">
        <p14:creationId xmlns:p14="http://schemas.microsoft.com/office/powerpoint/2010/main" val="2173616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Monday and I know my boss needs this by Wednesday – what things</a:t>
            </a:r>
            <a:r>
              <a:rPr lang="en-US" baseline="0" dirty="0" smtClean="0"/>
              <a:t> do I need to do first to complete the task.</a:t>
            </a:r>
          </a:p>
          <a:p>
            <a:r>
              <a:rPr lang="en-US" dirty="0" smtClean="0"/>
              <a:t>1) positive self-talk is important </a:t>
            </a:r>
            <a:r>
              <a:rPr lang="en-US" altLang="en-US" dirty="0" smtClean="0"/>
              <a:t>high blood pressure, heartrate. </a:t>
            </a:r>
          </a:p>
          <a:p>
            <a:pPr marL="0" marR="0" lvl="0" indent="0" algn="l" defTabSz="914400" rtl="0" eaLnBrk="1" fontAlgn="auto" latinLnBrk="0" hangingPunct="1">
              <a:lnSpc>
                <a:spcPct val="100000"/>
              </a:lnSpc>
              <a:spcBef>
                <a:spcPts val="594"/>
              </a:spcBef>
              <a:spcAft>
                <a:spcPts val="0"/>
              </a:spcAft>
              <a:buClrTx/>
              <a:buSzTx/>
              <a:buFontTx/>
              <a:buNone/>
              <a:tabLst/>
              <a:defRPr/>
            </a:pPr>
            <a:r>
              <a:rPr lang="en-US" altLang="en-US" dirty="0" smtClean="0"/>
              <a:t>2) physical behavior – are you acting out?</a:t>
            </a:r>
            <a:r>
              <a:rPr lang="en-US" altLang="en-US" baseline="0" dirty="0" smtClean="0"/>
              <a:t> If so, s</a:t>
            </a:r>
            <a:r>
              <a:rPr lang="en-US" altLang="en-US" dirty="0" smtClean="0"/>
              <a:t>low down in the moment. Count to ten. It</a:t>
            </a:r>
            <a:r>
              <a:rPr lang="en-US" dirty="0" smtClean="0"/>
              <a:t> can slow your heart</a:t>
            </a:r>
            <a:r>
              <a:rPr lang="en-US" baseline="0" dirty="0" smtClean="0"/>
              <a:t> rate down.</a:t>
            </a:r>
          </a:p>
          <a:p>
            <a:pPr marL="0" marR="0" lvl="0" indent="0" algn="l" defTabSz="914400" rtl="0" eaLnBrk="1" fontAlgn="auto" latinLnBrk="0" hangingPunct="1">
              <a:lnSpc>
                <a:spcPct val="100000"/>
              </a:lnSpc>
              <a:spcBef>
                <a:spcPts val="594"/>
              </a:spcBef>
              <a:spcAft>
                <a:spcPts val="0"/>
              </a:spcAft>
              <a:buClrTx/>
              <a:buSzTx/>
              <a:buFontTx/>
              <a:buNone/>
              <a:tabLst/>
              <a:defRPr/>
            </a:pPr>
            <a:r>
              <a:rPr lang="en-US" altLang="en-US" baseline="0" dirty="0" smtClean="0"/>
              <a:t>2) </a:t>
            </a:r>
            <a:r>
              <a:rPr lang="en-US" baseline="0" dirty="0" smtClean="0"/>
              <a:t>Go for a walk or walk away from your desk. Yes, sometimes walking away from the problem will help you to comeback refreshed and ready to tackle it quicker.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26</a:t>
            </a:fld>
            <a:endParaRPr lang="en-US"/>
          </a:p>
        </p:txBody>
      </p:sp>
    </p:spTree>
    <p:extLst>
      <p:ext uri="{BB962C8B-B14F-4D97-AF65-F5344CB8AC3E}">
        <p14:creationId xmlns:p14="http://schemas.microsoft.com/office/powerpoint/2010/main" val="1907765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Outlook - </a:t>
            </a:r>
            <a:r>
              <a:rPr lang="en-US" dirty="0" err="1" smtClean="0"/>
              <a:t>Refame</a:t>
            </a:r>
            <a:r>
              <a:rPr lang="en-US" baseline="0" dirty="0" smtClean="0"/>
              <a:t> your mind with positivity.  Gratitude builds hope </a:t>
            </a:r>
          </a:p>
          <a:p>
            <a:endParaRPr lang="en-US" dirty="0" smtClean="0"/>
          </a:p>
          <a:p>
            <a:r>
              <a:rPr lang="en-US" dirty="0" smtClean="0"/>
              <a:t>As</a:t>
            </a:r>
            <a:r>
              <a:rPr lang="en-US" baseline="0" dirty="0" smtClean="0"/>
              <a:t> discussed with Gratitude - </a:t>
            </a:r>
            <a:r>
              <a:rPr lang="en-US" dirty="0" smtClean="0"/>
              <a:t> How can positive self-talk and what you see in others affect unit morale? </a:t>
            </a:r>
          </a:p>
          <a:p>
            <a:endParaRPr lang="en-US" dirty="0" smtClean="0"/>
          </a:p>
          <a:p>
            <a:r>
              <a:rPr lang="en-US" dirty="0" smtClean="0"/>
              <a:t>Outlook refers to our opinions, beliefs, and feelings about different aspects of our lives. It is important to understand that the outlook an employee brings to the organization will directly impact their ability to develop relationships within the organization and ultimately the performance of the team. The greatest thing about outlook is that it is something each individual has the ability to control. The following tips are provided to assist you in cultivating an environment that fosters a positive outlook and builds a culture where team members look forward to coming to work</a:t>
            </a:r>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27</a:t>
            </a:fld>
            <a:endParaRPr lang="en-US"/>
          </a:p>
        </p:txBody>
      </p:sp>
    </p:spTree>
    <p:extLst>
      <p:ext uri="{BB962C8B-B14F-4D97-AF65-F5344CB8AC3E}">
        <p14:creationId xmlns:p14="http://schemas.microsoft.com/office/powerpoint/2010/main" val="3281206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4005">
              <a:defRPr/>
            </a:pPr>
            <a:r>
              <a:rPr lang="en-US" b="1" dirty="0"/>
              <a:t>Facilitated Discussion:</a:t>
            </a:r>
          </a:p>
          <a:p>
            <a:endParaRPr lang="en-US" dirty="0"/>
          </a:p>
          <a:p>
            <a:pPr marL="325795" indent="-325795">
              <a:buFont typeface="Arial" panose="020B0604020202020204" pitchFamily="34" charset="0"/>
              <a:buChar char="•"/>
            </a:pPr>
            <a:r>
              <a:rPr lang="en-US" dirty="0"/>
              <a:t>What was challenging about thinking of something you are grateful for?  Or sharing what you are grateful for?</a:t>
            </a:r>
          </a:p>
          <a:p>
            <a:pPr marL="325795" indent="-325795">
              <a:buFont typeface="Arial" panose="020B0604020202020204" pitchFamily="34" charset="0"/>
              <a:buChar char="•"/>
            </a:pPr>
            <a:endParaRPr lang="en-US" dirty="0"/>
          </a:p>
          <a:p>
            <a:pPr marL="325795" indent="-325795">
              <a:buFont typeface="Arial" panose="020B0604020202020204" pitchFamily="34" charset="0"/>
              <a:buChar char="•"/>
            </a:pPr>
            <a:r>
              <a:rPr lang="en-US" dirty="0"/>
              <a:t>What did you find helpful?</a:t>
            </a:r>
          </a:p>
          <a:p>
            <a:pPr marL="325795" indent="-325795">
              <a:buFont typeface="Arial" panose="020B0604020202020204" pitchFamily="34" charset="0"/>
              <a:buChar char="•"/>
            </a:pPr>
            <a:endParaRPr lang="en-US" dirty="0"/>
          </a:p>
          <a:p>
            <a:pPr marL="325795" indent="-325795">
              <a:buFont typeface="Arial" panose="020B0604020202020204" pitchFamily="34" charset="0"/>
              <a:buChar char="•"/>
            </a:pPr>
            <a:endParaRPr lang="en-US" dirty="0"/>
          </a:p>
          <a:p>
            <a:pPr marL="325795" indent="-325795">
              <a:buFont typeface="Arial" panose="020B0604020202020204" pitchFamily="34" charset="0"/>
              <a:buChar char="•"/>
            </a:pPr>
            <a:endParaRPr lang="en-US" sz="1000" dirty="0">
              <a:solidFill>
                <a:srgbClr val="003046"/>
              </a:solidFill>
            </a:endParaRPr>
          </a:p>
          <a:p>
            <a:pPr marL="325795" indent="-325795">
              <a:buFont typeface="Arial" panose="020B0604020202020204" pitchFamily="34" charset="0"/>
              <a:buChar char="•"/>
            </a:pPr>
            <a:endParaRPr lang="en-US" sz="2300" dirty="0"/>
          </a:p>
          <a:p>
            <a:pPr marL="325795" indent="-325795">
              <a:buFont typeface="Arial" panose="020B0604020202020204" pitchFamily="34" charset="0"/>
              <a:buChar char="•"/>
            </a:pPr>
            <a:endParaRPr lang="en-US" sz="2300" dirty="0"/>
          </a:p>
          <a:p>
            <a:endParaRPr lang="en-US" sz="2300" dirty="0"/>
          </a:p>
        </p:txBody>
      </p:sp>
      <p:sp>
        <p:nvSpPr>
          <p:cNvPr id="4" name="Slide Number Placeholder 3">
            <a:extLst>
              <a:ext uri="{FF2B5EF4-FFF2-40B4-BE49-F238E27FC236}">
                <a16:creationId xmlns:a16="http://schemas.microsoft.com/office/drawing/2014/main" id="{5B19821E-FD0B-BC4B-AA2D-645D4363BF70}"/>
              </a:ext>
            </a:extLst>
          </p:cNvPr>
          <p:cNvSpPr txBox="1">
            <a:spLocks/>
          </p:cNvSpPr>
          <p:nvPr/>
        </p:nvSpPr>
        <p:spPr>
          <a:xfrm>
            <a:off x="3905296" y="8719894"/>
            <a:ext cx="2987622" cy="459026"/>
          </a:xfrm>
          <a:prstGeom prst="rect">
            <a:avLst/>
          </a:prstGeom>
        </p:spPr>
        <p:txBody>
          <a:bodyPr vert="horz" lIns="91840" tIns="45920" rIns="91840" bIns="45920" rtlCol="0" anchor="b"/>
          <a:lstStyle>
            <a:defPPr>
              <a:defRPr lang="en-US"/>
            </a:defPPr>
            <a:lvl1pPr marL="0" algn="r" defTabSz="456791" rtl="0" eaLnBrk="1" latinLnBrk="0" hangingPunct="1">
              <a:defRPr sz="13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28</a:t>
            </a:fld>
            <a:endParaRPr lang="en-US" dirty="0"/>
          </a:p>
        </p:txBody>
      </p:sp>
    </p:spTree>
    <p:extLst>
      <p:ext uri="{BB962C8B-B14F-4D97-AF65-F5344CB8AC3E}">
        <p14:creationId xmlns:p14="http://schemas.microsoft.com/office/powerpoint/2010/main" val="2955805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29</a:t>
            </a:fld>
            <a:endParaRPr lang="en-US"/>
          </a:p>
        </p:txBody>
      </p:sp>
    </p:spTree>
    <p:extLst>
      <p:ext uri="{BB962C8B-B14F-4D97-AF65-F5344CB8AC3E}">
        <p14:creationId xmlns:p14="http://schemas.microsoft.com/office/powerpoint/2010/main" val="520794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67737B42-9A51-4760-A93F-48116ED94418}" type="slidenum">
              <a:rPr lang="en-US" smtClean="0"/>
              <a:t>30</a:t>
            </a:fld>
            <a:endParaRPr lang="en-US"/>
          </a:p>
        </p:txBody>
      </p:sp>
    </p:spTree>
    <p:extLst>
      <p:ext uri="{BB962C8B-B14F-4D97-AF65-F5344CB8AC3E}">
        <p14:creationId xmlns:p14="http://schemas.microsoft.com/office/powerpoint/2010/main" val="2705587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67737B42-9A51-4760-A93F-48116ED94418}" type="slidenum">
              <a:rPr lang="en-US" smtClean="0"/>
              <a:t>31</a:t>
            </a:fld>
            <a:endParaRPr lang="en-US"/>
          </a:p>
        </p:txBody>
      </p:sp>
    </p:spTree>
    <p:extLst>
      <p:ext uri="{BB962C8B-B14F-4D97-AF65-F5344CB8AC3E}">
        <p14:creationId xmlns:p14="http://schemas.microsoft.com/office/powerpoint/2010/main" val="2380126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MRT </a:t>
            </a:r>
            <a:r>
              <a:rPr lang="en-US" sz="1200" b="1" kern="1200" baseline="0" dirty="0" smtClean="0">
                <a:solidFill>
                  <a:schemeClr val="tx1"/>
                </a:solidFill>
                <a:effectLst/>
                <a:latin typeface="+mn-lt"/>
                <a:ea typeface="+mn-ea"/>
                <a:cs typeface="+mn-cs"/>
              </a:rPr>
              <a:t>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1.  MP 4:</a:t>
            </a:r>
            <a:r>
              <a:rPr lang="en-US" sz="1200" b="0" kern="1200" baseline="0" dirty="0" smtClean="0">
                <a:solidFill>
                  <a:schemeClr val="tx1"/>
                </a:solidFill>
                <a:effectLst/>
                <a:latin typeface="+mn-lt"/>
                <a:ea typeface="+mn-ea"/>
                <a:cs typeface="+mn-cs"/>
              </a:rPr>
              <a:t>  Resilience Defined: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200" b="0" kern="1200" baseline="0" dirty="0" smtClean="0">
                <a:solidFill>
                  <a:schemeClr val="tx1"/>
                </a:solidFill>
                <a:effectLst/>
                <a:latin typeface="+mn-lt"/>
                <a:ea typeface="+mn-ea"/>
                <a:cs typeface="+mn-cs"/>
              </a:rPr>
              <a:t>D</a:t>
            </a:r>
            <a:r>
              <a:rPr lang="en-US" sz="1200" kern="1200" baseline="0" dirty="0" smtClean="0">
                <a:solidFill>
                  <a:schemeClr val="tx1"/>
                </a:solidFill>
                <a:effectLst/>
                <a:latin typeface="+mn-lt"/>
                <a:ea typeface="+mn-ea"/>
                <a:cs typeface="+mn-cs"/>
              </a:rPr>
              <a:t>efinition of resilience:  </a:t>
            </a:r>
            <a:r>
              <a:rPr lang="en-US" sz="1200" kern="1200" dirty="0" smtClean="0">
                <a:solidFill>
                  <a:schemeClr val="tx1"/>
                </a:solidFill>
                <a:effectLst/>
                <a:latin typeface="+mn-lt"/>
                <a:ea typeface="+mn-ea"/>
                <a:cs typeface="+mn-cs"/>
              </a:rPr>
              <a:t>The ability to withstand, recover and/or grow in the face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stressors and changing demands.</a:t>
            </a:r>
          </a:p>
          <a:p>
            <a:pPr marL="1200150" lvl="2" indent="-285750">
              <a:buFont typeface="+mj-lt"/>
              <a:buAutoNum type="romanLcPeriod"/>
            </a:pPr>
            <a:r>
              <a:rPr lang="en-US" sz="1200" b="0" kern="1200" baseline="0" dirty="0" smtClean="0">
                <a:solidFill>
                  <a:schemeClr val="tx1"/>
                </a:solidFill>
                <a:effectLst/>
                <a:latin typeface="+mn-lt"/>
                <a:ea typeface="+mn-ea"/>
                <a:cs typeface="+mn-cs"/>
              </a:rPr>
              <a:t>Resilience enables an individual to over come daily hassles and major obstacles.</a:t>
            </a:r>
          </a:p>
          <a:p>
            <a:pPr marL="1200150" lvl="2" indent="-285750">
              <a:buFont typeface="+mj-lt"/>
              <a:buAutoNum type="romanLcPeriod"/>
            </a:pPr>
            <a:r>
              <a:rPr lang="en-US" sz="1200" b="0" kern="1200" baseline="0" dirty="0" smtClean="0">
                <a:solidFill>
                  <a:schemeClr val="tx1"/>
                </a:solidFill>
                <a:effectLst/>
                <a:latin typeface="+mn-lt"/>
                <a:ea typeface="+mn-ea"/>
                <a:cs typeface="+mn-cs"/>
              </a:rPr>
              <a:t>Allows you to cope and adapt to adversity or stress to be successful even when under significant stress.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b) Being resilient doesn’t meant you won’t experience adversity. But,</a:t>
            </a:r>
            <a:r>
              <a:rPr lang="en-US" baseline="0" dirty="0" smtClean="0"/>
              <a:t> i</a:t>
            </a:r>
            <a:r>
              <a:rPr lang="en-US" dirty="0" smtClean="0"/>
              <a:t>f you do, resilience can protect you</a:t>
            </a:r>
            <a:r>
              <a:rPr lang="en-US" baseline="0" dirty="0" smtClean="0"/>
              <a:t> from</a:t>
            </a:r>
            <a:r>
              <a:rPr lang="en-US" dirty="0" smtClean="0"/>
              <a:t> the adverse effects of stressful life events.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lvl="0" indent="0">
              <a:buNone/>
            </a:pPr>
            <a:r>
              <a:rPr lang="en-US" sz="1200" b="0" kern="1200" dirty="0" smtClean="0">
                <a:solidFill>
                  <a:schemeClr val="tx1"/>
                </a:solidFill>
                <a:effectLst/>
                <a:latin typeface="+mn-lt"/>
                <a:ea typeface="+mn-ea"/>
                <a:cs typeface="+mn-cs"/>
              </a:rPr>
              <a:t>2.</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People can learn resilience</a:t>
            </a:r>
          </a:p>
          <a:p>
            <a:pPr marL="685800" lvl="1" indent="-228600">
              <a:buFont typeface="+mj-lt"/>
              <a:buAutoNum type="alphaLcParenR"/>
            </a:pPr>
            <a:r>
              <a:rPr lang="en-US" sz="1200" kern="1200" dirty="0" smtClean="0">
                <a:solidFill>
                  <a:schemeClr val="tx1"/>
                </a:solidFill>
                <a:effectLst/>
                <a:latin typeface="+mn-lt"/>
                <a:ea typeface="+mn-ea"/>
                <a:cs typeface="+mn-cs"/>
              </a:rPr>
              <a:t>Resilience is more than just stories</a:t>
            </a:r>
            <a:r>
              <a:rPr lang="en-US" sz="1200" kern="1200" baseline="0" dirty="0" smtClean="0">
                <a:solidFill>
                  <a:schemeClr val="tx1"/>
                </a:solidFill>
                <a:effectLst/>
                <a:latin typeface="+mn-lt"/>
                <a:ea typeface="+mn-ea"/>
                <a:cs typeface="+mn-cs"/>
              </a:rPr>
              <a:t> that you hear about when people experience adversity.  It can be trained and taught and </a:t>
            </a:r>
            <a:r>
              <a:rPr lang="en-US" sz="1200" b="1" kern="1200" baseline="0" dirty="0" smtClean="0">
                <a:solidFill>
                  <a:schemeClr val="tx1"/>
                </a:solidFill>
                <a:effectLst/>
                <a:latin typeface="+mn-lt"/>
                <a:ea typeface="+mn-ea"/>
                <a:cs typeface="+mn-cs"/>
              </a:rPr>
              <a:t>through practice</a:t>
            </a:r>
            <a:r>
              <a:rPr lang="en-US" sz="1200" b="0" kern="1200" baseline="0" dirty="0" smtClean="0">
                <a:solidFill>
                  <a:schemeClr val="tx1"/>
                </a:solidFill>
                <a:effectLst/>
                <a:latin typeface="+mn-lt"/>
                <a:ea typeface="+mn-ea"/>
                <a:cs typeface="+mn-cs"/>
              </a:rPr>
              <a:t>.  A</a:t>
            </a:r>
            <a:r>
              <a:rPr lang="en-US" sz="1200" kern="1200" baseline="0" dirty="0" smtClean="0">
                <a:solidFill>
                  <a:schemeClr val="tx1"/>
                </a:solidFill>
                <a:effectLst/>
                <a:latin typeface="+mn-lt"/>
                <a:ea typeface="+mn-ea"/>
                <a:cs typeface="+mn-cs"/>
              </a:rPr>
              <a:t>nyone can become a more resilient person.</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sz="1200" kern="1200" dirty="0" smtClean="0">
                <a:solidFill>
                  <a:schemeClr val="tx1"/>
                </a:solidFill>
                <a:effectLst/>
                <a:latin typeface="+mn-lt"/>
                <a:ea typeface="+mn-ea"/>
                <a:cs typeface="+mn-cs"/>
              </a:rPr>
              <a:t>Research has shown that learning new skills—and practicing those skills—can increase resilience.  In particular, focusing on positive coping skills and self-regulation can build our resilience.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Training and Practice can actually change our physical Brain Structure. </a:t>
            </a:r>
            <a:r>
              <a:rPr lang="en-US" dirty="0" smtClean="0"/>
              <a:t>The </a:t>
            </a:r>
            <a:r>
              <a:rPr lang="en-US" baseline="0" dirty="0" smtClean="0"/>
              <a:t>brain has the ability to rewire to find new ways to do things and adapt - </a:t>
            </a:r>
            <a:r>
              <a:rPr lang="en-US" b="0" i="1" baseline="0" dirty="0" smtClean="0">
                <a:solidFill>
                  <a:srgbClr val="C00000"/>
                </a:solidFill>
              </a:rPr>
              <a:t>learning new patterns of behaviors and ways of coping can </a:t>
            </a:r>
            <a:r>
              <a:rPr lang="en-US" baseline="0" dirty="0" smtClean="0"/>
              <a:t>play an important role.</a:t>
            </a:r>
          </a:p>
        </p:txBody>
      </p:sp>
      <p:sp>
        <p:nvSpPr>
          <p:cNvPr id="4" name="Slide Number Placeholder 3"/>
          <p:cNvSpPr>
            <a:spLocks noGrp="1"/>
          </p:cNvSpPr>
          <p:nvPr>
            <p:ph type="sldNum" sz="quarter" idx="10"/>
          </p:nvPr>
        </p:nvSpPr>
        <p:spPr/>
        <p:txBody>
          <a:bodyPr/>
          <a:lstStyle/>
          <a:p>
            <a:fld id="{67737B42-9A51-4760-A93F-48116ED94418}" type="slidenum">
              <a:rPr lang="en-US" smtClean="0"/>
              <a:t>4</a:t>
            </a:fld>
            <a:endParaRPr lang="en-US"/>
          </a:p>
        </p:txBody>
      </p:sp>
    </p:spTree>
    <p:extLst>
      <p:ext uri="{BB962C8B-B14F-4D97-AF65-F5344CB8AC3E}">
        <p14:creationId xmlns:p14="http://schemas.microsoft.com/office/powerpoint/2010/main" val="707463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32</a:t>
            </a:fld>
            <a:endParaRPr lang="en-US"/>
          </a:p>
        </p:txBody>
      </p:sp>
    </p:spTree>
    <p:extLst>
      <p:ext uri="{BB962C8B-B14F-4D97-AF65-F5344CB8AC3E}">
        <p14:creationId xmlns:p14="http://schemas.microsoft.com/office/powerpoint/2010/main" val="1654128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37</a:t>
            </a:fld>
            <a:endParaRPr lang="en-US"/>
          </a:p>
        </p:txBody>
      </p:sp>
    </p:spTree>
    <p:extLst>
      <p:ext uri="{BB962C8B-B14F-4D97-AF65-F5344CB8AC3E}">
        <p14:creationId xmlns:p14="http://schemas.microsoft.com/office/powerpoint/2010/main" val="2812708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38</a:t>
            </a:fld>
            <a:endParaRPr lang="en-US"/>
          </a:p>
        </p:txBody>
      </p:sp>
    </p:spTree>
    <p:extLst>
      <p:ext uri="{BB962C8B-B14F-4D97-AF65-F5344CB8AC3E}">
        <p14:creationId xmlns:p14="http://schemas.microsoft.com/office/powerpoint/2010/main" val="5409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MRT </a:t>
            </a:r>
            <a:r>
              <a:rPr lang="en-US" sz="1200" b="1" kern="1200" baseline="0" dirty="0" smtClean="0">
                <a:solidFill>
                  <a:schemeClr val="tx1"/>
                </a:solidFill>
                <a:effectLst/>
                <a:latin typeface="+mn-lt"/>
                <a:ea typeface="+mn-ea"/>
                <a:cs typeface="+mn-cs"/>
              </a:rPr>
              <a:t>Instructions:</a:t>
            </a:r>
          </a:p>
          <a:p>
            <a:endParaRPr lang="en-US" sz="1200" b="1" kern="1200" baseline="0" dirty="0" smtClean="0">
              <a:solidFill>
                <a:schemeClr val="tx1"/>
              </a:solidFill>
              <a:effectLst/>
              <a:latin typeface="+mn-lt"/>
              <a:ea typeface="+mn-ea"/>
              <a:cs typeface="+mn-cs"/>
            </a:endParaRPr>
          </a:p>
          <a:p>
            <a:pPr marL="228600" indent="-228600">
              <a:buAutoNum type="arabicPeriod"/>
            </a:pPr>
            <a:r>
              <a:rPr lang="en-US" sz="1200" b="0" kern="1200" baseline="0" dirty="0" smtClean="0">
                <a:solidFill>
                  <a:schemeClr val="tx1"/>
                </a:solidFill>
                <a:effectLst/>
                <a:latin typeface="+mn-lt"/>
                <a:ea typeface="+mn-ea"/>
                <a:cs typeface="+mn-cs"/>
              </a:rPr>
              <a:t>Being a resilient individual can lead to positive outcomes.</a:t>
            </a:r>
            <a:endParaRPr lang="en-US" sz="1000" b="0" kern="1200" baseline="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Here is what the science of resilience tells us…</a:t>
            </a:r>
            <a:endParaRPr lang="en-US" dirty="0" smtClean="0">
              <a:effectLst/>
            </a:endParaRPr>
          </a:p>
          <a:p>
            <a:pPr marL="685800" lvl="1" indent="-228600">
              <a:buFont typeface="+mj-lt"/>
              <a:buAutoNum type="alphaLcParenR"/>
            </a:pPr>
            <a:r>
              <a:rPr lang="en-US" sz="1200" kern="1200" dirty="0" smtClean="0">
                <a:solidFill>
                  <a:schemeClr val="tx1"/>
                </a:solidFill>
                <a:effectLst/>
                <a:latin typeface="+mn-lt"/>
                <a:ea typeface="+mn-ea"/>
                <a:cs typeface="+mn-cs"/>
              </a:rPr>
              <a:t>Resilient people…</a:t>
            </a:r>
          </a:p>
          <a:p>
            <a:pPr marL="1200150" lvl="2" indent="-285750">
              <a:buFont typeface="+mj-lt"/>
              <a:buAutoNum type="romanLcPeriod"/>
            </a:pPr>
            <a:r>
              <a:rPr lang="en-US" sz="1200" kern="1200" dirty="0" smtClean="0">
                <a:solidFill>
                  <a:schemeClr val="tx1"/>
                </a:solidFill>
                <a:effectLst/>
                <a:latin typeface="+mn-lt"/>
                <a:ea typeface="+mn-ea"/>
                <a:cs typeface="+mn-cs"/>
              </a:rPr>
              <a:t>Resilient people have stronger </a:t>
            </a:r>
            <a:r>
              <a:rPr lang="en-US" sz="1200" b="1" kern="1200" dirty="0" smtClean="0">
                <a:solidFill>
                  <a:schemeClr val="tx1"/>
                </a:solidFill>
                <a:effectLst/>
                <a:latin typeface="+mn-lt"/>
                <a:ea typeface="+mn-ea"/>
                <a:cs typeface="+mn-cs"/>
              </a:rPr>
              <a:t>performance</a:t>
            </a:r>
            <a:r>
              <a:rPr lang="en-US" sz="1200" kern="1200" dirty="0" smtClean="0">
                <a:solidFill>
                  <a:schemeClr val="tx1"/>
                </a:solidFill>
                <a:effectLst/>
                <a:latin typeface="+mn-lt"/>
                <a:ea typeface="+mn-ea"/>
                <a:cs typeface="+mn-cs"/>
              </a:rPr>
              <a:t> and better health.  They perform better in a variety of areas to include creativity, academic achievements and decision-making.</a:t>
            </a:r>
          </a:p>
          <a:p>
            <a:pPr marL="1200150" lvl="2" indent="-285750">
              <a:buFont typeface="+mj-lt"/>
              <a:buAutoNum type="romanLcPeriod"/>
            </a:pPr>
            <a:r>
              <a:rPr lang="en-US" sz="1200" kern="1200" dirty="0" smtClean="0">
                <a:solidFill>
                  <a:schemeClr val="tx1"/>
                </a:solidFill>
                <a:effectLst/>
                <a:latin typeface="+mn-lt"/>
                <a:ea typeface="+mn-ea"/>
                <a:cs typeface="+mn-cs"/>
              </a:rPr>
              <a:t>Resilient people have lower blood pressure, get better sleep, have </a:t>
            </a:r>
            <a:r>
              <a:rPr lang="en-US" sz="1200" b="1" kern="1200" dirty="0" smtClean="0">
                <a:solidFill>
                  <a:schemeClr val="tx1"/>
                </a:solidFill>
                <a:effectLst/>
                <a:latin typeface="+mn-lt"/>
                <a:ea typeface="+mn-ea"/>
                <a:cs typeface="+mn-cs"/>
              </a:rPr>
              <a:t>healthier</a:t>
            </a:r>
            <a:r>
              <a:rPr lang="en-US" sz="1200" kern="1200" dirty="0" smtClean="0">
                <a:solidFill>
                  <a:schemeClr val="tx1"/>
                </a:solidFill>
                <a:effectLst/>
                <a:latin typeface="+mn-lt"/>
                <a:ea typeface="+mn-ea"/>
                <a:cs typeface="+mn-cs"/>
              </a:rPr>
              <a:t> immune functioning, and a longer life span</a:t>
            </a:r>
          </a:p>
          <a:p>
            <a:pPr marL="1200150" lvl="2" indent="-285750">
              <a:buFont typeface="+mj-lt"/>
              <a:buAutoNum type="romanLcPeriod"/>
            </a:pPr>
            <a:r>
              <a:rPr lang="en-US" sz="1200" kern="1200" dirty="0" smtClean="0">
                <a:solidFill>
                  <a:schemeClr val="tx1"/>
                </a:solidFill>
                <a:effectLst/>
                <a:latin typeface="+mn-lt"/>
                <a:ea typeface="+mn-ea"/>
                <a:cs typeface="+mn-cs"/>
              </a:rPr>
              <a:t>Resilient leaders are more open to feedback from members of their </a:t>
            </a:r>
            <a:r>
              <a:rPr lang="en-US" sz="1200" b="1" kern="1200" dirty="0" smtClean="0">
                <a:solidFill>
                  <a:schemeClr val="tx1"/>
                </a:solidFill>
                <a:effectLst/>
                <a:latin typeface="+mn-lt"/>
                <a:ea typeface="+mn-ea"/>
                <a:cs typeface="+mn-cs"/>
              </a:rPr>
              <a:t>team</a:t>
            </a:r>
            <a:r>
              <a:rPr lang="en-US" sz="1200" kern="1200" dirty="0" smtClean="0">
                <a:solidFill>
                  <a:schemeClr val="tx1"/>
                </a:solidFill>
                <a:effectLst/>
                <a:latin typeface="+mn-lt"/>
                <a:ea typeface="+mn-ea"/>
                <a:cs typeface="+mn-cs"/>
              </a:rPr>
              <a:t>, more valued by members of the team, and more skilled at reaching consensus during negotiations.  </a:t>
            </a:r>
            <a:endParaRPr lang="en-US" dirty="0" smtClean="0">
              <a:effectLst/>
            </a:endParaRPr>
          </a:p>
          <a:p>
            <a:pPr marL="742950" lvl="1" indent="-285750">
              <a:buFont typeface="+mj-lt"/>
              <a:buAutoNum type="romanLcPeriod"/>
            </a:pPr>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5</a:t>
            </a:fld>
            <a:endParaRPr lang="en-US"/>
          </a:p>
        </p:txBody>
      </p:sp>
    </p:spTree>
    <p:extLst>
      <p:ext uri="{BB962C8B-B14F-4D97-AF65-F5344CB8AC3E}">
        <p14:creationId xmlns:p14="http://schemas.microsoft.com/office/powerpoint/2010/main" val="3887856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 to Participants:</a:t>
            </a:r>
          </a:p>
          <a:p>
            <a:pPr marL="162898" indent="-162898" defTabSz="434005">
              <a:buFont typeface="Arial" panose="020B0604020202020204" pitchFamily="34" charset="0"/>
              <a:buChar char="•"/>
              <a:defRPr/>
            </a:pPr>
            <a:r>
              <a:rPr lang="en-US" b="0" dirty="0" smtClean="0"/>
              <a:t>Why does the Air Force have resilience training? To stay physically fit, we train our bodies with physical training.  Your mind is also like a muscle, and the skills you have to help it perform better, the stronger it becomes.   Learning and using resilience skills is like training for your mind.</a:t>
            </a:r>
          </a:p>
          <a:p>
            <a:pPr marL="162898" indent="-162898">
              <a:buFont typeface="Arial" panose="020B0604020202020204" pitchFamily="34" charset="0"/>
              <a:buChar char="•"/>
            </a:pPr>
            <a:r>
              <a:rPr lang="en-US" b="0" dirty="0" smtClean="0"/>
              <a:t>And, just like an effective physical training program that includes different skills to accomplish different goals—cardio, strength training, good nutrition—resilience training includes multiple tools designed to help you be mentally prepared and improve your personal and professional performance. </a:t>
            </a:r>
            <a:endParaRPr lang="en-US" b="0" dirty="0"/>
          </a:p>
        </p:txBody>
      </p:sp>
      <p:sp>
        <p:nvSpPr>
          <p:cNvPr id="4" name="Slide Number Placeholder 3"/>
          <p:cNvSpPr>
            <a:spLocks noGrp="1"/>
          </p:cNvSpPr>
          <p:nvPr>
            <p:ph type="sldNum" sz="quarter" idx="10"/>
          </p:nvPr>
        </p:nvSpPr>
        <p:spPr/>
        <p:txBody>
          <a:bodyPr/>
          <a:lstStyle/>
          <a:p>
            <a:fld id="{67737B42-9A51-4760-A93F-48116ED94418}" type="slidenum">
              <a:rPr lang="en-US" smtClean="0"/>
              <a:t>6</a:t>
            </a:fld>
            <a:endParaRPr lang="en-US"/>
          </a:p>
        </p:txBody>
      </p:sp>
    </p:spTree>
    <p:extLst>
      <p:ext uri="{BB962C8B-B14F-4D97-AF65-F5344CB8AC3E}">
        <p14:creationId xmlns:p14="http://schemas.microsoft.com/office/powerpoint/2010/main" val="199806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Embed Famous Failures Video</a:t>
            </a:r>
          </a:p>
          <a:p>
            <a:r>
              <a:rPr lang="en-US" b="1" dirty="0" smtClean="0"/>
              <a:t>MRT Instructions:</a:t>
            </a:r>
          </a:p>
          <a:p>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Famous Failures:</a:t>
            </a:r>
          </a:p>
          <a:p>
            <a:pPr marL="685800" lvl="1" indent="-228600">
              <a:buFont typeface="+mj-lt"/>
              <a:buAutoNum type="alphaLcParenR"/>
            </a:pPr>
            <a:r>
              <a:rPr lang="en-US" dirty="0" smtClean="0"/>
              <a:t>Embed or have the capability to show video of famous failures</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dirty="0" smtClean="0"/>
              <a:t>Have students watch the famous failure</a:t>
            </a:r>
            <a:r>
              <a:rPr lang="en-US" b="0" baseline="0" dirty="0" smtClean="0"/>
              <a:t> video</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baseline="0" dirty="0" smtClean="0"/>
              <a:t>Note that these are real life instances of resilience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smtClean="0"/>
              <a:t>Key Question to ask:</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baseline="0" dirty="0" smtClean="0"/>
              <a:t>What allowed these individuals to become successful?</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baseline="0" dirty="0" smtClean="0"/>
              <a:t>Anticipated Responses:  Perseverance, strength, Growth Mindset, flexibility, belief in their mission, belief in themselves, not allowing another individual to define them etc…</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smtClean="0"/>
              <a:t>Resilience</a:t>
            </a:r>
            <a:r>
              <a:rPr lang="en-US" b="0" baseline="0" dirty="0" smtClean="0"/>
              <a:t> is not only about traumatic moments—it is also about dealing with daily hassles and stressors.</a:t>
            </a:r>
          </a:p>
          <a:p>
            <a:pPr marL="228600" indent="-228600">
              <a:buFont typeface="+mj-lt"/>
              <a:buAutoNum type="arabicPeriod"/>
            </a:pPr>
            <a:r>
              <a:rPr lang="en-US" b="0" baseline="0" dirty="0" smtClean="0"/>
              <a:t>It is about ordinary peoples accomplishments in the face of challenges and stressors.</a:t>
            </a:r>
          </a:p>
          <a:p>
            <a:pPr marL="228600" indent="-228600">
              <a:buFont typeface="+mj-lt"/>
              <a:buAutoNum type="arabicPeriod"/>
            </a:pPr>
            <a:r>
              <a:rPr lang="en-US" b="0" baseline="0" dirty="0" smtClean="0"/>
              <a:t>These individuals are now very famous for their accomplishments but they all experienced adversity and grew.</a:t>
            </a:r>
            <a:endParaRPr lang="en-US" b="0" dirty="0" smtClean="0"/>
          </a:p>
          <a:p>
            <a:pPr marL="742950" lvl="1" indent="-285750">
              <a:buFont typeface="+mj-lt"/>
              <a:buAutoNum type="romanLcPeriod"/>
            </a:pPr>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7</a:t>
            </a:fld>
            <a:endParaRPr lang="en-US"/>
          </a:p>
        </p:txBody>
      </p:sp>
    </p:spTree>
    <p:extLst>
      <p:ext uri="{BB962C8B-B14F-4D97-AF65-F5344CB8AC3E}">
        <p14:creationId xmlns:p14="http://schemas.microsoft.com/office/powerpoint/2010/main" val="3429587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MRT Instructions:</a:t>
            </a:r>
          </a:p>
          <a:p>
            <a:pPr lvl="0"/>
            <a:endParaRPr lang="en-US" sz="1200" b="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Having a growth mindset is critical for learning resilience skills.</a:t>
            </a:r>
            <a:endParaRPr lang="en-US" sz="1000" kern="1200" dirty="0" smtClean="0">
              <a:solidFill>
                <a:schemeClr val="tx1"/>
              </a:solidFill>
              <a:effectLst/>
              <a:latin typeface="+mn-lt"/>
              <a:ea typeface="+mn-ea"/>
              <a:cs typeface="+mn-cs"/>
            </a:endParaRPr>
          </a:p>
          <a:p>
            <a:pPr marL="228600" lvl="0" indent="-228600">
              <a:buFont typeface="+mj-lt"/>
              <a:buAutoNum type="arabicPeriod"/>
            </a:pPr>
            <a:r>
              <a:rPr lang="en-US" sz="1200" b="0" kern="1200" baseline="0" dirty="0" smtClean="0">
                <a:solidFill>
                  <a:schemeClr val="tx1"/>
                </a:solidFill>
                <a:effectLst/>
                <a:latin typeface="+mn-lt"/>
                <a:ea typeface="+mn-ea"/>
                <a:cs typeface="+mn-cs"/>
              </a:rPr>
              <a:t>Discuss the differences on the slide between a fixed vs growth mindset.</a:t>
            </a:r>
            <a:endParaRPr lang="en-US" sz="1200" b="1"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Individuals with a fixed mindset believe their talents and abilities can’t be improved.  They avoid challenges because of the risk of failure.</a:t>
            </a:r>
            <a:endParaRPr lang="en-US" sz="10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Individuals with a growth mindset are open to new perspectives, and believe that challenges are an opportunity for personal growth.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Think about </a:t>
            </a:r>
            <a:r>
              <a:rPr lang="en-US" dirty="0" smtClean="0"/>
              <a:t>the</a:t>
            </a:r>
            <a:r>
              <a:rPr lang="en-US" baseline="0" dirty="0" smtClean="0"/>
              <a:t> mindset you have as you approach learning new skills.  Ask your course</a:t>
            </a:r>
            <a:r>
              <a:rPr lang="en-US" dirty="0" smtClean="0"/>
              <a:t> participants which mindset they bring to training.  Remember that growth and fixed mindsets are two ends on a spectrum—it is a continuum and we slide up and down that continuum.  In some areas of our lives, we may have a more fixed mindset, and in others we may have a more growth mindset.</a:t>
            </a:r>
          </a:p>
          <a:p>
            <a:pPr marL="457200" lvl="1" indent="0">
              <a:buFont typeface="+mj-lt"/>
              <a:buNone/>
            </a:pPr>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8</a:t>
            </a:fld>
            <a:endParaRPr lang="en-US"/>
          </a:p>
        </p:txBody>
      </p:sp>
    </p:spTree>
    <p:extLst>
      <p:ext uri="{BB962C8B-B14F-4D97-AF65-F5344CB8AC3E}">
        <p14:creationId xmlns:p14="http://schemas.microsoft.com/office/powerpoint/2010/main" val="890359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goal of this course is to provide you with a set of tools.  When you leave this class, you can decide which tool you will use and when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a:r>
              <a:rPr lang="en-US" sz="1200" b="1" kern="1200" dirty="0" smtClean="0">
                <a:solidFill>
                  <a:schemeClr val="tx1"/>
                </a:solidFill>
                <a:effectLst/>
                <a:latin typeface="+mn-lt"/>
                <a:ea typeface="+mn-ea"/>
                <a:cs typeface="+mn-cs"/>
              </a:rPr>
              <a:t>MRT </a:t>
            </a:r>
            <a:r>
              <a:rPr lang="en-US" sz="1200" b="1" kern="1200" baseline="0" dirty="0" smtClean="0">
                <a:solidFill>
                  <a:schemeClr val="tx1"/>
                </a:solidFill>
                <a:effectLst/>
                <a:latin typeface="+mn-lt"/>
                <a:ea typeface="+mn-ea"/>
                <a:cs typeface="+mn-cs"/>
              </a:rPr>
              <a:t>Instructions:</a:t>
            </a:r>
          </a:p>
          <a:p>
            <a:pPr lvl="0"/>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Discuss</a:t>
            </a:r>
            <a:r>
              <a:rPr lang="en-US" sz="1200" kern="1200" baseline="0" dirty="0" smtClean="0">
                <a:solidFill>
                  <a:schemeClr val="tx1"/>
                </a:solidFill>
                <a:effectLst/>
                <a:latin typeface="+mn-lt"/>
                <a:ea typeface="+mn-ea"/>
                <a:cs typeface="+mn-cs"/>
              </a:rPr>
              <a:t> the bullet points on the slide</a:t>
            </a:r>
          </a:p>
          <a:p>
            <a:pPr marL="228600" lvl="0" indent="-228600">
              <a:buFont typeface="+mj-lt"/>
              <a:buAutoNum type="arabicPeriod"/>
            </a:pPr>
            <a:r>
              <a:rPr lang="en-US" sz="1200" kern="1200" baseline="0" dirty="0" smtClean="0">
                <a:solidFill>
                  <a:schemeClr val="tx1"/>
                </a:solidFill>
                <a:effectLst/>
                <a:latin typeface="+mn-lt"/>
                <a:ea typeface="+mn-ea"/>
                <a:cs typeface="+mn-cs"/>
              </a:rPr>
              <a:t>The goal of RTA training is to ensure you have the tools and resources you need to become a CAF asset and initiate squadron level functions that reinforce the resilience concepts and strategies.</a:t>
            </a:r>
          </a:p>
          <a:p>
            <a:pPr marL="685800" lvl="1" indent="-228600">
              <a:buFont typeface="+mj-lt"/>
              <a:buAutoNum type="alphaLcParenR"/>
            </a:pPr>
            <a:r>
              <a:rPr lang="en-US" sz="1200" kern="1200" dirty="0" smtClean="0">
                <a:solidFill>
                  <a:schemeClr val="tx1"/>
                </a:solidFill>
                <a:effectLst/>
                <a:latin typeface="+mn-lt"/>
                <a:ea typeface="+mn-ea"/>
                <a:cs typeface="+mn-cs"/>
              </a:rPr>
              <a:t>Having flexible coping strategies is linked to lower distress after a stressful life event (Bun Lam and McBride-Chang, 2007).  What does that mean for you?  Flexibility in the use of coping strategies contributes to resilience, so have a range of tools in your toolbox.</a:t>
            </a:r>
            <a:endParaRPr lang="en-US" sz="1000" kern="1200" dirty="0" smtClean="0">
              <a:solidFill>
                <a:schemeClr val="tx1"/>
              </a:solidFill>
              <a:effectLst/>
              <a:latin typeface="+mn-lt"/>
              <a:ea typeface="+mn-ea"/>
              <a:cs typeface="+mn-cs"/>
            </a:endParaRPr>
          </a:p>
          <a:p>
            <a:pPr marL="685800" lvl="1" indent="-228600">
              <a:buFont typeface="+mj-lt"/>
              <a:buAutoNum type="alphaLcParenR"/>
            </a:pPr>
            <a:r>
              <a:rPr lang="en-US" sz="1200" kern="1200" dirty="0" smtClean="0">
                <a:solidFill>
                  <a:schemeClr val="tx1"/>
                </a:solidFill>
                <a:effectLst/>
                <a:latin typeface="+mn-lt"/>
                <a:ea typeface="+mn-ea"/>
                <a:cs typeface="+mn-cs"/>
              </a:rPr>
              <a:t>Not every tool is right for every situation, but you need a wide range of tools, and need to know which one is best in a given situation.  There may be a tool that doesn’t work for you.  If so, learn it and practice it so you can teach it to others.</a:t>
            </a:r>
            <a:endParaRPr lang="en-US" sz="1200" kern="1200" baseline="0" dirty="0" smtClean="0">
              <a:solidFill>
                <a:schemeClr val="tx1"/>
              </a:solidFill>
              <a:effectLst/>
              <a:latin typeface="+mn-lt"/>
              <a:ea typeface="+mn-ea"/>
              <a:cs typeface="+mn-cs"/>
            </a:endParaRPr>
          </a:p>
          <a:p>
            <a:pPr marL="228600" lvl="0" indent="-228600">
              <a:buFont typeface="+mj-lt"/>
              <a:buAutoNum type="arabicPeriod"/>
            </a:pPr>
            <a:r>
              <a:rPr lang="en-US" sz="1200" kern="1200" baseline="0" dirty="0" smtClean="0">
                <a:solidFill>
                  <a:schemeClr val="tx1"/>
                </a:solidFill>
                <a:effectLst/>
                <a:latin typeface="+mn-lt"/>
                <a:ea typeface="+mn-ea"/>
                <a:cs typeface="+mn-cs"/>
              </a:rPr>
              <a:t>This curriculum will allow you to train your Airmen and Family members on resilience.</a:t>
            </a:r>
          </a:p>
          <a:p>
            <a:pPr marL="228600" lvl="0" indent="-228600">
              <a:buFont typeface="+mj-lt"/>
              <a:buAutoNum type="arabicPeriod"/>
            </a:pPr>
            <a:endParaRPr lang="en-US" sz="1200" kern="1200" baseline="0" dirty="0" smtClean="0">
              <a:solidFill>
                <a:schemeClr val="tx1"/>
              </a:solidFill>
              <a:effectLst/>
              <a:latin typeface="+mn-lt"/>
              <a:ea typeface="+mn-ea"/>
              <a:cs typeface="+mn-cs"/>
            </a:endParaRPr>
          </a:p>
          <a:p>
            <a:pPr marL="0" lvl="0" indent="0">
              <a:buFont typeface="+mj-lt"/>
              <a:buNone/>
            </a:pPr>
            <a:endParaRPr lang="en-US" sz="1200" b="1" kern="1200" baseline="0" dirty="0" smtClean="0">
              <a:solidFill>
                <a:schemeClr val="tx1"/>
              </a:solidFill>
              <a:effectLst/>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9</a:t>
            </a:fld>
            <a:endParaRPr lang="en-US"/>
          </a:p>
        </p:txBody>
      </p:sp>
    </p:spTree>
    <p:extLst>
      <p:ext uri="{BB962C8B-B14F-4D97-AF65-F5344CB8AC3E}">
        <p14:creationId xmlns:p14="http://schemas.microsoft.com/office/powerpoint/2010/main" val="107170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One of my items in my toolbox</a:t>
            </a:r>
            <a:r>
              <a:rPr lang="en-US" baseline="0" dirty="0" smtClean="0"/>
              <a:t> that I learned is the Iceberg Model.</a:t>
            </a:r>
          </a:p>
          <a:p>
            <a:r>
              <a:rPr lang="en-US" dirty="0" smtClean="0"/>
              <a:t>Self identify your life growing up. (intrinsic) Think about your beliefs </a:t>
            </a:r>
            <a:r>
              <a:rPr lang="en-US" baseline="0" dirty="0" smtClean="0"/>
              <a:t>and values that are way deep in your inner core.  </a:t>
            </a:r>
          </a:p>
          <a:p>
            <a:r>
              <a:rPr lang="en-US" baseline="0" dirty="0" smtClean="0"/>
              <a:t>What do other see? (extrinsic)</a:t>
            </a:r>
          </a:p>
          <a:p>
            <a:r>
              <a:rPr lang="en-US" baseline="0" dirty="0" smtClean="0"/>
              <a:t>Now put your shoes in the person you are having a conversion with that you are disagreeing with. What are their core values?  You don’t know!  You grew up differently.   How can you agree to disagree – in a respectful manner?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7737B42-9A51-4760-A93F-48116ED94418}" type="slidenum">
              <a:rPr lang="en-US" smtClean="0"/>
              <a:t>10</a:t>
            </a:fld>
            <a:endParaRPr lang="en-US"/>
          </a:p>
        </p:txBody>
      </p:sp>
    </p:spTree>
    <p:extLst>
      <p:ext uri="{BB962C8B-B14F-4D97-AF65-F5344CB8AC3E}">
        <p14:creationId xmlns:p14="http://schemas.microsoft.com/office/powerpoint/2010/main" val="386204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547838-4B28-44D7-9A19-9C769E6688E9}"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394731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47838-4B28-44D7-9A19-9C769E6688E9}"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3151514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47838-4B28-44D7-9A19-9C769E6688E9}"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3698130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547838-4B28-44D7-9A19-9C769E6688E9}"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1975429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6547838-4B28-44D7-9A19-9C769E6688E9}" type="datetimeFigureOut">
              <a:rPr lang="en-US" smtClean="0"/>
              <a:t>4/17/2022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179476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547838-4B28-44D7-9A19-9C769E6688E9}" type="datetimeFigureOut">
              <a:rPr lang="en-US" smtClean="0"/>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164880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547838-4B28-44D7-9A19-9C769E6688E9}" type="datetimeFigureOut">
              <a:rPr lang="en-US" smtClean="0"/>
              <a:t>4/17/2022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166784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547838-4B28-44D7-9A19-9C769E6688E9}" type="datetimeFigureOut">
              <a:rPr lang="en-US" smtClean="0"/>
              <a:t>4/17/2022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1270540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547838-4B28-44D7-9A19-9C769E6688E9}" type="datetimeFigureOut">
              <a:rPr lang="en-US" smtClean="0"/>
              <a:t>4/17/2022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416088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547838-4B28-44D7-9A19-9C769E6688E9}" type="datetimeFigureOut">
              <a:rPr lang="en-US" smtClean="0"/>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130821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547838-4B28-44D7-9A19-9C769E6688E9}" type="datetimeFigureOut">
              <a:rPr lang="en-US" smtClean="0"/>
              <a:t>4/17/2022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64A550-DCC4-43E8-86E6-060078838E2B}" type="slidenum">
              <a:rPr lang="en-US" smtClean="0"/>
              <a:t>‹#›</a:t>
            </a:fld>
            <a:endParaRPr lang="en-US"/>
          </a:p>
        </p:txBody>
      </p:sp>
    </p:spTree>
    <p:extLst>
      <p:ext uri="{BB962C8B-B14F-4D97-AF65-F5344CB8AC3E}">
        <p14:creationId xmlns:p14="http://schemas.microsoft.com/office/powerpoint/2010/main" val="3974847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47838-4B28-44D7-9A19-9C769E6688E9}" type="datetimeFigureOut">
              <a:rPr lang="en-US" smtClean="0"/>
              <a:t>4/17/2022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4A550-DCC4-43E8-86E6-060078838E2B}" type="slidenum">
              <a:rPr lang="en-US" smtClean="0"/>
              <a:t>‹#›</a:t>
            </a:fld>
            <a:endParaRPr lang="en-US"/>
          </a:p>
        </p:txBody>
      </p:sp>
    </p:spTree>
    <p:extLst>
      <p:ext uri="{BB962C8B-B14F-4D97-AF65-F5344CB8AC3E}">
        <p14:creationId xmlns:p14="http://schemas.microsoft.com/office/powerpoint/2010/main" val="1111631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80" y="2310625"/>
            <a:ext cx="7341833" cy="2236749"/>
          </a:xfrm>
        </p:spPr>
        <p:txBody>
          <a:bodyPr>
            <a:normAutofit fontScale="90000"/>
          </a:bodyPr>
          <a:lstStyle/>
          <a:p>
            <a:r>
              <a:rPr lang="en-US" sz="4800" b="1" dirty="0" smtClean="0">
                <a:latin typeface="Arial" panose="020B0604020202020204" pitchFamily="34" charset="0"/>
                <a:cs typeface="Arial" panose="020B0604020202020204" pitchFamily="34" charset="0"/>
              </a:rPr>
              <a:t>Resilience Skills</a:t>
            </a:r>
            <a:br>
              <a:rPr lang="en-US" sz="4800" b="1" dirty="0" smtClean="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for Work-Life Balance</a:t>
            </a:r>
            <a:br>
              <a:rPr lang="en-US" sz="4800" b="1" dirty="0" smtClean="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 </a:t>
            </a:r>
            <a:r>
              <a:rPr lang="en-US" sz="4800" b="1" dirty="0">
                <a:latin typeface="Arial" panose="020B0604020202020204" pitchFamily="34" charset="0"/>
                <a:cs typeface="Arial" panose="020B0604020202020204" pitchFamily="34" charset="0"/>
              </a:rPr>
              <a:t/>
            </a:r>
            <a:br>
              <a:rPr lang="en-US" sz="4800" b="1" dirty="0">
                <a:latin typeface="Arial" panose="020B0604020202020204" pitchFamily="34" charset="0"/>
                <a:cs typeface="Arial" panose="020B0604020202020204" pitchFamily="34" charset="0"/>
              </a:rPr>
            </a:br>
            <a:r>
              <a:rPr lang="en-US" sz="2200" b="1" dirty="0" smtClean="0">
                <a:latin typeface="Arial" panose="020B0604020202020204" pitchFamily="34" charset="0"/>
                <a:cs typeface="Arial" panose="020B0604020202020204" pitchFamily="34" charset="0"/>
              </a:rPr>
              <a:t>by Amy </a:t>
            </a:r>
            <a:r>
              <a:rPr lang="en-US" sz="2200" b="1" dirty="0" err="1" smtClean="0">
                <a:latin typeface="Arial" panose="020B0604020202020204" pitchFamily="34" charset="0"/>
                <a:cs typeface="Arial" panose="020B0604020202020204" pitchFamily="34" charset="0"/>
              </a:rPr>
              <a:t>Tolar</a:t>
            </a:r>
            <a:endParaRPr lang="en-US" sz="2200" dirty="0"/>
          </a:p>
        </p:txBody>
      </p:sp>
      <p:sp>
        <p:nvSpPr>
          <p:cNvPr id="4" name="Rectangle 3"/>
          <p:cNvSpPr/>
          <p:nvPr/>
        </p:nvSpPr>
        <p:spPr>
          <a:xfrm>
            <a:off x="8806649" y="0"/>
            <a:ext cx="1979720"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812" y="443883"/>
            <a:ext cx="2760956" cy="2760956"/>
          </a:xfrm>
          <a:prstGeom prst="rect">
            <a:avLst/>
          </a:prstGeom>
        </p:spPr>
      </p:pic>
    </p:spTree>
    <p:extLst>
      <p:ext uri="{BB962C8B-B14F-4D97-AF65-F5344CB8AC3E}">
        <p14:creationId xmlns:p14="http://schemas.microsoft.com/office/powerpoint/2010/main" val="925033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523" r="18464"/>
          <a:stretch/>
        </p:blipFill>
        <p:spPr>
          <a:xfrm>
            <a:off x="0" y="5459766"/>
            <a:ext cx="1554075" cy="1247169"/>
          </a:xfrm>
          <a:prstGeom prst="rect">
            <a:avLst/>
          </a:prstGeom>
        </p:spPr>
      </p:pic>
      <p:sp>
        <p:nvSpPr>
          <p:cNvPr id="2" name="Title 1"/>
          <p:cNvSpPr>
            <a:spLocks noGrp="1"/>
          </p:cNvSpPr>
          <p:nvPr>
            <p:ph type="title"/>
          </p:nvPr>
        </p:nvSpPr>
        <p:spPr>
          <a:xfrm>
            <a:off x="838200" y="722385"/>
            <a:ext cx="10515600" cy="1388801"/>
          </a:xfrm>
        </p:spPr>
        <p:txBody>
          <a:bodyPr/>
          <a:lstStyle/>
          <a:p>
            <a:r>
              <a:rPr lang="en-US" b="1" dirty="0"/>
              <a:t>The Iceberg Model</a:t>
            </a:r>
          </a:p>
        </p:txBody>
      </p:sp>
      <p:sp>
        <p:nvSpPr>
          <p:cNvPr id="3" name="Content Placeholder 2"/>
          <p:cNvSpPr>
            <a:spLocks noGrp="1"/>
          </p:cNvSpPr>
          <p:nvPr>
            <p:ph idx="1"/>
          </p:nvPr>
        </p:nvSpPr>
        <p:spPr>
          <a:xfrm>
            <a:off x="777037" y="2111186"/>
            <a:ext cx="10515600" cy="4522333"/>
          </a:xfrm>
        </p:spPr>
        <p:txBody>
          <a:bodyPr>
            <a:normAutofit/>
          </a:bodyPr>
          <a:lstStyle/>
          <a:p>
            <a:r>
              <a:rPr lang="en-US" dirty="0"/>
              <a:t>Understand </a:t>
            </a:r>
            <a:r>
              <a:rPr lang="en-US" dirty="0" smtClean="0"/>
              <a:t>where other’s </a:t>
            </a:r>
            <a:r>
              <a:rPr lang="en-US" dirty="0"/>
              <a:t>perspectives are coming from </a:t>
            </a:r>
          </a:p>
          <a:p>
            <a:r>
              <a:rPr lang="en-US" dirty="0" smtClean="0"/>
              <a:t>Put yourself in their shoes</a:t>
            </a:r>
          </a:p>
          <a:p>
            <a:r>
              <a:rPr lang="en-US" dirty="0" smtClean="0"/>
              <a:t>It’s </a:t>
            </a:r>
            <a:r>
              <a:rPr lang="en-US" dirty="0"/>
              <a:t>okay to disagree </a:t>
            </a:r>
            <a:r>
              <a:rPr lang="en-US" dirty="0" smtClean="0"/>
              <a:t>– it’s not </a:t>
            </a:r>
            <a:r>
              <a:rPr lang="en-US" dirty="0"/>
              <a:t>okay to disrespect</a:t>
            </a:r>
          </a:p>
          <a:p>
            <a:r>
              <a:rPr lang="en-US" dirty="0"/>
              <a:t>It’s not a debate – it’s a </a:t>
            </a:r>
            <a:r>
              <a:rPr lang="en-US" dirty="0" smtClean="0"/>
              <a:t>discussion</a:t>
            </a:r>
          </a:p>
          <a:p>
            <a:r>
              <a:rPr lang="en-US" dirty="0"/>
              <a:t>How can you agree to </a:t>
            </a:r>
            <a:r>
              <a:rPr lang="en-US" dirty="0" smtClean="0"/>
              <a:t>disagree</a:t>
            </a:r>
          </a:p>
          <a:p>
            <a:r>
              <a:rPr lang="en-US" dirty="0" smtClean="0"/>
              <a:t>It can be a win -  win situation</a:t>
            </a:r>
            <a:endParaRPr lang="en-US" dirty="0"/>
          </a:p>
          <a:p>
            <a:endParaRPr lang="en-US" dirty="0"/>
          </a:p>
          <a:p>
            <a:endParaRPr 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pic>
        <p:nvPicPr>
          <p:cNvPr id="6" name="Picture 5"/>
          <p:cNvPicPr>
            <a:picLocks noChangeAspect="1"/>
          </p:cNvPicPr>
          <p:nvPr/>
        </p:nvPicPr>
        <p:blipFill>
          <a:blip r:embed="rId5"/>
          <a:stretch>
            <a:fillRect/>
          </a:stretch>
        </p:blipFill>
        <p:spPr>
          <a:xfrm>
            <a:off x="8220739" y="2559280"/>
            <a:ext cx="3971261" cy="4390048"/>
          </a:xfrm>
          <a:prstGeom prst="rect">
            <a:avLst/>
          </a:prstGeom>
        </p:spPr>
      </p:pic>
    </p:spTree>
    <p:extLst>
      <p:ext uri="{BB962C8B-B14F-4D97-AF65-F5344CB8AC3E}">
        <p14:creationId xmlns:p14="http://schemas.microsoft.com/office/powerpoint/2010/main" val="34273439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852936" y="2958716"/>
            <a:ext cx="3960691" cy="389928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7523" r="18464"/>
          <a:stretch/>
        </p:blipFill>
        <p:spPr>
          <a:xfrm>
            <a:off x="0" y="5548544"/>
            <a:ext cx="1631690" cy="1309456"/>
          </a:xfrm>
          <a:prstGeom prst="rect">
            <a:avLst/>
          </a:prstGeom>
        </p:spPr>
      </p:pic>
      <p:sp>
        <p:nvSpPr>
          <p:cNvPr id="2" name="Title 1"/>
          <p:cNvSpPr>
            <a:spLocks noGrp="1"/>
          </p:cNvSpPr>
          <p:nvPr>
            <p:ph type="title"/>
          </p:nvPr>
        </p:nvSpPr>
        <p:spPr>
          <a:xfrm>
            <a:off x="838200" y="722385"/>
            <a:ext cx="10515600" cy="1388801"/>
          </a:xfrm>
        </p:spPr>
        <p:txBody>
          <a:bodyPr/>
          <a:lstStyle/>
          <a:p>
            <a:r>
              <a:rPr lang="en-US" b="1" dirty="0"/>
              <a:t>The Pit</a:t>
            </a:r>
          </a:p>
        </p:txBody>
      </p:sp>
      <p:sp>
        <p:nvSpPr>
          <p:cNvPr id="3" name="Content Placeholder 2"/>
          <p:cNvSpPr>
            <a:spLocks noGrp="1"/>
          </p:cNvSpPr>
          <p:nvPr>
            <p:ph idx="1"/>
          </p:nvPr>
        </p:nvSpPr>
        <p:spPr>
          <a:xfrm>
            <a:off x="838200" y="2111187"/>
            <a:ext cx="10515600" cy="4746813"/>
          </a:xfrm>
        </p:spPr>
        <p:txBody>
          <a:bodyPr>
            <a:normAutofit/>
          </a:bodyPr>
          <a:lstStyle/>
          <a:p>
            <a:r>
              <a:rPr lang="en-US" dirty="0"/>
              <a:t>Help I’ve fallen and I can’t get out of the pit!</a:t>
            </a:r>
          </a:p>
          <a:p>
            <a:pPr lvl="1"/>
            <a:r>
              <a:rPr lang="en-US" dirty="0"/>
              <a:t>If you are facing a challenge, reach out to someone on your team.</a:t>
            </a:r>
          </a:p>
          <a:p>
            <a:endParaRPr lang="en-US" dirty="0" smtClean="0"/>
          </a:p>
          <a:p>
            <a:r>
              <a:rPr lang="en-US" dirty="0"/>
              <a:t>I see you down there! </a:t>
            </a:r>
          </a:p>
          <a:p>
            <a:pPr lvl="1"/>
            <a:r>
              <a:rPr lang="en-US" dirty="0"/>
              <a:t>Let me get a rope to help you get out of that pit!</a:t>
            </a:r>
          </a:p>
          <a:p>
            <a:pPr lvl="1"/>
            <a:r>
              <a:rPr lang="en-US" dirty="0"/>
              <a:t>Let me get others to help me - help you</a:t>
            </a:r>
            <a:r>
              <a:rPr lang="en-US" dirty="0" smtClean="0"/>
              <a:t>!</a:t>
            </a:r>
          </a:p>
          <a:p>
            <a:pPr marL="457200" lvl="1" indent="0">
              <a:buNone/>
            </a:pPr>
            <a:endParaRPr 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3089876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Listening Skills</a:t>
            </a:r>
            <a:endParaRPr lang="en-US" b="1"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2953161109"/>
              </p:ext>
            </p:extLst>
          </p:nvPr>
        </p:nvGraphicFramePr>
        <p:xfrm>
          <a:off x="2042818" y="1948347"/>
          <a:ext cx="8106364" cy="4630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17523" r="18464"/>
          <a:stretch/>
        </p:blipFill>
        <p:spPr>
          <a:xfrm>
            <a:off x="0" y="5548544"/>
            <a:ext cx="1631690" cy="1309456"/>
          </a:xfrm>
          <a:prstGeom prst="rect">
            <a:avLst/>
          </a:prstGeom>
        </p:spPr>
      </p:pic>
    </p:spTree>
    <p:extLst>
      <p:ext uri="{BB962C8B-B14F-4D97-AF65-F5344CB8AC3E}">
        <p14:creationId xmlns:p14="http://schemas.microsoft.com/office/powerpoint/2010/main" val="232354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63D7690D-26ED-41EC-95D1-45EE604389DF}"/>
                                            </p:graphicEl>
                                          </p:spTgt>
                                        </p:tgtEl>
                                        <p:attrNameLst>
                                          <p:attrName>style.visibility</p:attrName>
                                        </p:attrNameLst>
                                      </p:cBhvr>
                                      <p:to>
                                        <p:strVal val="visible"/>
                                      </p:to>
                                    </p:set>
                                    <p:animEffect transition="in" filter="fade">
                                      <p:cBhvr>
                                        <p:cTn id="7" dur="500"/>
                                        <p:tgtEl>
                                          <p:spTgt spid="9">
                                            <p:graphicEl>
                                              <a:dgm id="{63D7690D-26ED-41EC-95D1-45EE604389D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graphicEl>
                                              <a:dgm id="{FC9D4A1D-CBB0-4A32-ADE0-366707A5770E}"/>
                                            </p:graphicEl>
                                          </p:spTgt>
                                        </p:tgtEl>
                                        <p:attrNameLst>
                                          <p:attrName>style.visibility</p:attrName>
                                        </p:attrNameLst>
                                      </p:cBhvr>
                                      <p:to>
                                        <p:strVal val="visible"/>
                                      </p:to>
                                    </p:set>
                                    <p:animEffect transition="in" filter="fade">
                                      <p:cBhvr>
                                        <p:cTn id="12" dur="500"/>
                                        <p:tgtEl>
                                          <p:spTgt spid="9">
                                            <p:graphicEl>
                                              <a:dgm id="{FC9D4A1D-CBB0-4A32-ADE0-366707A5770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graphicEl>
                                              <a:dgm id="{E4BB4F12-92A8-49AD-9EBF-158FE6F4FB3D}"/>
                                            </p:graphicEl>
                                          </p:spTgt>
                                        </p:tgtEl>
                                        <p:attrNameLst>
                                          <p:attrName>style.visibility</p:attrName>
                                        </p:attrNameLst>
                                      </p:cBhvr>
                                      <p:to>
                                        <p:strVal val="visible"/>
                                      </p:to>
                                    </p:set>
                                    <p:animEffect transition="in" filter="fade">
                                      <p:cBhvr>
                                        <p:cTn id="17" dur="500"/>
                                        <p:tgtEl>
                                          <p:spTgt spid="9">
                                            <p:graphicEl>
                                              <a:dgm id="{E4BB4F12-92A8-49AD-9EBF-158FE6F4FB3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graphicEl>
                                              <a:dgm id="{A7CEBBEA-87A5-4A6F-A829-5DF1117D4E8B}"/>
                                            </p:graphicEl>
                                          </p:spTgt>
                                        </p:tgtEl>
                                        <p:attrNameLst>
                                          <p:attrName>style.visibility</p:attrName>
                                        </p:attrNameLst>
                                      </p:cBhvr>
                                      <p:to>
                                        <p:strVal val="visible"/>
                                      </p:to>
                                    </p:set>
                                    <p:animEffect transition="in" filter="fade">
                                      <p:cBhvr>
                                        <p:cTn id="22" dur="500"/>
                                        <p:tgtEl>
                                          <p:spTgt spid="9">
                                            <p:graphicEl>
                                              <a:dgm id="{A7CEBBEA-87A5-4A6F-A829-5DF1117D4E8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graphicEl>
                                              <a:dgm id="{B6E4A3A0-414C-4814-856F-167C9B3E162A}"/>
                                            </p:graphicEl>
                                          </p:spTgt>
                                        </p:tgtEl>
                                        <p:attrNameLst>
                                          <p:attrName>style.visibility</p:attrName>
                                        </p:attrNameLst>
                                      </p:cBhvr>
                                      <p:to>
                                        <p:strVal val="visible"/>
                                      </p:to>
                                    </p:set>
                                    <p:animEffect transition="in" filter="fade">
                                      <p:cBhvr>
                                        <p:cTn id="27" dur="500"/>
                                        <p:tgtEl>
                                          <p:spTgt spid="9">
                                            <p:graphicEl>
                                              <a:dgm id="{B6E4A3A0-414C-4814-856F-167C9B3E162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graphicEl>
                                              <a:dgm id="{7F5584A3-DF92-491D-8E36-A1DEA36001A5}"/>
                                            </p:graphicEl>
                                          </p:spTgt>
                                        </p:tgtEl>
                                        <p:attrNameLst>
                                          <p:attrName>style.visibility</p:attrName>
                                        </p:attrNameLst>
                                      </p:cBhvr>
                                      <p:to>
                                        <p:strVal val="visible"/>
                                      </p:to>
                                    </p:set>
                                    <p:animEffect transition="in" filter="fade">
                                      <p:cBhvr>
                                        <p:cTn id="32" dur="500"/>
                                        <p:tgtEl>
                                          <p:spTgt spid="9">
                                            <p:graphicEl>
                                              <a:dgm id="{7F5584A3-DF92-491D-8E36-A1DEA36001A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graphicEl>
                                              <a:dgm id="{35666D66-94C7-4BD1-93C5-393DA1FE1490}"/>
                                            </p:graphicEl>
                                          </p:spTgt>
                                        </p:tgtEl>
                                        <p:attrNameLst>
                                          <p:attrName>style.visibility</p:attrName>
                                        </p:attrNameLst>
                                      </p:cBhvr>
                                      <p:to>
                                        <p:strVal val="visible"/>
                                      </p:to>
                                    </p:set>
                                    <p:animEffect transition="in" filter="fade">
                                      <p:cBhvr>
                                        <p:cTn id="37" dur="500"/>
                                        <p:tgtEl>
                                          <p:spTgt spid="9">
                                            <p:graphicEl>
                                              <a:dgm id="{35666D66-94C7-4BD1-93C5-393DA1FE1490}"/>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graphicEl>
                                              <a:dgm id="{90C75802-72A5-463D-B4B8-957FFFBD5C56}"/>
                                            </p:graphicEl>
                                          </p:spTgt>
                                        </p:tgtEl>
                                        <p:attrNameLst>
                                          <p:attrName>style.visibility</p:attrName>
                                        </p:attrNameLst>
                                      </p:cBhvr>
                                      <p:to>
                                        <p:strVal val="visible"/>
                                      </p:to>
                                    </p:set>
                                    <p:animEffect transition="in" filter="fade">
                                      <p:cBhvr>
                                        <p:cTn id="42" dur="500"/>
                                        <p:tgtEl>
                                          <p:spTgt spid="9">
                                            <p:graphicEl>
                                              <a:dgm id="{90C75802-72A5-463D-B4B8-957FFFBD5C56}"/>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graphicEl>
                                              <a:dgm id="{96E69E92-C9E3-47C6-9E3E-9276C02BDA4B}"/>
                                            </p:graphicEl>
                                          </p:spTgt>
                                        </p:tgtEl>
                                        <p:attrNameLst>
                                          <p:attrName>style.visibility</p:attrName>
                                        </p:attrNameLst>
                                      </p:cBhvr>
                                      <p:to>
                                        <p:strVal val="visible"/>
                                      </p:to>
                                    </p:set>
                                    <p:animEffect transition="in" filter="fade">
                                      <p:cBhvr>
                                        <p:cTn id="47" dur="500"/>
                                        <p:tgtEl>
                                          <p:spTgt spid="9">
                                            <p:graphicEl>
                                              <a:dgm id="{96E69E92-C9E3-47C6-9E3E-9276C02BDA4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graphicEl>
                                              <a:dgm id="{3ADA97F8-2E48-4268-8904-6C6B1668AC3D}"/>
                                            </p:graphicEl>
                                          </p:spTgt>
                                        </p:tgtEl>
                                        <p:attrNameLst>
                                          <p:attrName>style.visibility</p:attrName>
                                        </p:attrNameLst>
                                      </p:cBhvr>
                                      <p:to>
                                        <p:strVal val="visible"/>
                                      </p:to>
                                    </p:set>
                                    <p:animEffect transition="in" filter="fade">
                                      <p:cBhvr>
                                        <p:cTn id="52" dur="500"/>
                                        <p:tgtEl>
                                          <p:spTgt spid="9">
                                            <p:graphicEl>
                                              <a:dgm id="{3ADA97F8-2E48-4268-8904-6C6B1668AC3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What is Work-Life Balance?</a:t>
            </a:r>
            <a:endParaRPr lang="en-US" b="1" dirty="0"/>
          </a:p>
        </p:txBody>
      </p:sp>
      <p:sp>
        <p:nvSpPr>
          <p:cNvPr id="3" name="Content Placeholder 2"/>
          <p:cNvSpPr>
            <a:spLocks noGrp="1"/>
          </p:cNvSpPr>
          <p:nvPr>
            <p:ph idx="1"/>
          </p:nvPr>
        </p:nvSpPr>
        <p:spPr>
          <a:xfrm>
            <a:off x="1040524" y="5057775"/>
            <a:ext cx="10313276" cy="1119187"/>
          </a:xfrm>
        </p:spPr>
        <p:txBody>
          <a:bodyPr>
            <a:normAutofit fontScale="92500" lnSpcReduction="20000"/>
          </a:bodyPr>
          <a:lstStyle/>
          <a:p>
            <a:pPr marL="0" indent="0" algn="ctr">
              <a:buNone/>
            </a:pPr>
            <a:r>
              <a:rPr lang="en-US" sz="3200" dirty="0" smtClean="0"/>
              <a:t>To create a harmonious work-life integration in ones personal and professional life.  In a resilience perspective, it is a way to improve our physical, mental, social and spiritual well-being. </a:t>
            </a:r>
            <a:endParaRPr lang="en-US" sz="3200" dirty="0"/>
          </a:p>
          <a:p>
            <a:pPr marL="0" indent="0" algn="ctr">
              <a:buNone/>
            </a:pPr>
            <a:endParaRPr 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pic>
        <p:nvPicPr>
          <p:cNvPr id="7" name="Picture 6"/>
          <p:cNvPicPr>
            <a:picLocks noChangeAspect="1"/>
          </p:cNvPicPr>
          <p:nvPr/>
        </p:nvPicPr>
        <p:blipFill>
          <a:blip r:embed="rId4"/>
          <a:stretch>
            <a:fillRect/>
          </a:stretch>
        </p:blipFill>
        <p:spPr>
          <a:xfrm>
            <a:off x="2769805" y="1800225"/>
            <a:ext cx="5391150" cy="3257550"/>
          </a:xfrm>
          <a:prstGeom prst="rect">
            <a:avLst/>
          </a:prstGeom>
        </p:spPr>
      </p:pic>
    </p:spTree>
    <p:extLst>
      <p:ext uri="{BB962C8B-B14F-4D97-AF65-F5344CB8AC3E}">
        <p14:creationId xmlns:p14="http://schemas.microsoft.com/office/powerpoint/2010/main" val="260892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989045" y="851097"/>
            <a:ext cx="10127626" cy="559672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r>
              <a:rPr lang="en-US" sz="4400" dirty="0" smtClean="0">
                <a:solidFill>
                  <a:srgbClr val="002060"/>
                </a:solidFill>
                <a:latin typeface="+mn-lt"/>
              </a:rPr>
              <a:t>How to Improve Work-Life Balance</a:t>
            </a:r>
            <a:endParaRPr lang="en-US" sz="4400" dirty="0">
              <a:solidFill>
                <a:srgbClr val="003046"/>
              </a:solidFill>
              <a:latin typeface="+mn-lt"/>
            </a:endParaRPr>
          </a:p>
          <a:p>
            <a:pPr marL="457200" indent="-457200">
              <a:buFont typeface="Arial" panose="020B0604020202020204" pitchFamily="34" charset="0"/>
              <a:buChar char="•"/>
            </a:pPr>
            <a:endParaRPr lang="en-US" sz="3500" dirty="0">
              <a:solidFill>
                <a:srgbClr val="003046"/>
              </a:solidFill>
              <a:latin typeface="+mn-lt"/>
            </a:endParaRPr>
          </a:p>
          <a:p>
            <a:pPr marL="457200" indent="-457200">
              <a:buFont typeface="Arial" panose="020B0604020202020204" pitchFamily="34" charset="0"/>
              <a:buChar char="•"/>
            </a:pPr>
            <a:r>
              <a:rPr lang="en-US" sz="3500" dirty="0">
                <a:solidFill>
                  <a:srgbClr val="003046"/>
                </a:solidFill>
                <a:latin typeface="+mn-lt"/>
              </a:rPr>
              <a:t>Accept that there is no 'perfect' work-life balance.</a:t>
            </a:r>
          </a:p>
          <a:p>
            <a:pPr marL="457200" indent="-457200">
              <a:buFont typeface="Arial" panose="020B0604020202020204" pitchFamily="34" charset="0"/>
              <a:buChar char="•"/>
            </a:pPr>
            <a:r>
              <a:rPr lang="en-US" sz="3500" dirty="0">
                <a:solidFill>
                  <a:srgbClr val="003046"/>
                </a:solidFill>
                <a:latin typeface="+mn-lt"/>
              </a:rPr>
              <a:t>Find a job that you love.</a:t>
            </a:r>
          </a:p>
          <a:p>
            <a:pPr marL="457200" indent="-457200">
              <a:buFont typeface="Arial" panose="020B0604020202020204" pitchFamily="34" charset="0"/>
              <a:buChar char="•"/>
            </a:pPr>
            <a:r>
              <a:rPr lang="en-US" sz="3500" dirty="0">
                <a:solidFill>
                  <a:srgbClr val="003046"/>
                </a:solidFill>
                <a:latin typeface="+mn-lt"/>
              </a:rPr>
              <a:t>Prioritize your health. </a:t>
            </a:r>
          </a:p>
          <a:p>
            <a:pPr marL="457200" indent="-457200">
              <a:buFont typeface="Arial" panose="020B0604020202020204" pitchFamily="34" charset="0"/>
              <a:buChar char="•"/>
            </a:pPr>
            <a:r>
              <a:rPr lang="en-US" sz="3500" dirty="0">
                <a:solidFill>
                  <a:srgbClr val="003046"/>
                </a:solidFill>
                <a:latin typeface="+mn-lt"/>
              </a:rPr>
              <a:t>Don't be afraid to unplug.</a:t>
            </a:r>
          </a:p>
          <a:p>
            <a:pPr marL="457200" indent="-457200">
              <a:buFont typeface="Arial" panose="020B0604020202020204" pitchFamily="34" charset="0"/>
              <a:buChar char="•"/>
            </a:pPr>
            <a:r>
              <a:rPr lang="en-US" sz="3500" dirty="0">
                <a:solidFill>
                  <a:srgbClr val="003046"/>
                </a:solidFill>
                <a:latin typeface="+mn-lt"/>
              </a:rPr>
              <a:t>Make time for yourself and your loved ones.</a:t>
            </a:r>
          </a:p>
          <a:p>
            <a:pPr marL="457200" indent="-457200">
              <a:buFont typeface="Arial" panose="020B0604020202020204" pitchFamily="34" charset="0"/>
              <a:buChar char="•"/>
            </a:pPr>
            <a:r>
              <a:rPr lang="en-US" sz="3500" dirty="0" smtClean="0">
                <a:solidFill>
                  <a:srgbClr val="003046"/>
                </a:solidFill>
                <a:latin typeface="+mn-lt"/>
              </a:rPr>
              <a:t>Take </a:t>
            </a:r>
            <a:r>
              <a:rPr lang="en-US" sz="3500" dirty="0">
                <a:solidFill>
                  <a:srgbClr val="003046"/>
                </a:solidFill>
                <a:latin typeface="+mn-lt"/>
              </a:rPr>
              <a:t>a vacation. </a:t>
            </a:r>
            <a:r>
              <a:rPr lang="en-US" sz="3500" dirty="0" smtClean="0">
                <a:solidFill>
                  <a:srgbClr val="003046"/>
                </a:solidFill>
                <a:latin typeface="+mn-lt"/>
              </a:rPr>
              <a:t>Take a walk. Talk with a Friend.</a:t>
            </a:r>
            <a:endParaRPr lang="en-US" sz="3500" dirty="0">
              <a:solidFill>
                <a:srgbClr val="003046"/>
              </a:solidFill>
              <a:latin typeface="+mn-lt"/>
            </a:endParaRPr>
          </a:p>
          <a:p>
            <a:pPr marL="457200" indent="-457200">
              <a:buFont typeface="Arial" panose="020B0604020202020204" pitchFamily="34" charset="0"/>
              <a:buChar char="•"/>
            </a:pPr>
            <a:r>
              <a:rPr lang="en-US" sz="3500" dirty="0" smtClean="0">
                <a:solidFill>
                  <a:srgbClr val="003046"/>
                </a:solidFill>
                <a:latin typeface="+mn-lt"/>
              </a:rPr>
              <a:t>Set </a:t>
            </a:r>
            <a:r>
              <a:rPr lang="en-US" sz="3500" dirty="0">
                <a:solidFill>
                  <a:srgbClr val="003046"/>
                </a:solidFill>
                <a:latin typeface="+mn-lt"/>
              </a:rPr>
              <a:t>boundaries and work hours</a:t>
            </a:r>
            <a:r>
              <a:rPr lang="en-US" sz="3500" dirty="0" smtClean="0">
                <a:solidFill>
                  <a:srgbClr val="003046"/>
                </a:solidFill>
                <a:latin typeface="+mn-lt"/>
              </a:rPr>
              <a:t>.</a:t>
            </a:r>
          </a:p>
          <a:p>
            <a:pPr marL="457200" indent="-457200">
              <a:buFont typeface="Arial" panose="020B0604020202020204" pitchFamily="34" charset="0"/>
              <a:buChar char="•"/>
            </a:pPr>
            <a:r>
              <a:rPr lang="en-US" sz="3500" dirty="0" smtClean="0">
                <a:solidFill>
                  <a:srgbClr val="003046"/>
                </a:solidFill>
                <a:latin typeface="+mn-lt"/>
              </a:rPr>
              <a:t>Set </a:t>
            </a:r>
            <a:r>
              <a:rPr lang="en-US" sz="3500" dirty="0">
                <a:solidFill>
                  <a:srgbClr val="003046"/>
                </a:solidFill>
                <a:latin typeface="+mn-lt"/>
              </a:rPr>
              <a:t>goals and priorities (and stick to them).</a:t>
            </a:r>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3105974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80" y="2310625"/>
            <a:ext cx="7341833" cy="2236749"/>
          </a:xfrm>
        </p:spPr>
        <p:txBody>
          <a:bodyPr>
            <a:normAutofit/>
          </a:bodyPr>
          <a:lstStyle/>
          <a:p>
            <a:r>
              <a:rPr lang="en-US" sz="4800" b="1" dirty="0" smtClean="0">
                <a:latin typeface="Arial" panose="020B0604020202020204" pitchFamily="34" charset="0"/>
                <a:cs typeface="Arial" panose="020B0604020202020204" pitchFamily="34" charset="0"/>
              </a:rPr>
              <a:t>Questions </a:t>
            </a:r>
            <a:br>
              <a:rPr lang="en-US" sz="4800" b="1" dirty="0" smtClean="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on </a:t>
            </a:r>
            <a:br>
              <a:rPr lang="en-US" sz="4800" b="1" dirty="0" smtClean="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Work-Life Balance?</a:t>
            </a:r>
            <a:endParaRPr lang="en-US" dirty="0"/>
          </a:p>
        </p:txBody>
      </p:sp>
      <p:sp>
        <p:nvSpPr>
          <p:cNvPr id="4" name="Rectangle 3"/>
          <p:cNvSpPr/>
          <p:nvPr/>
        </p:nvSpPr>
        <p:spPr>
          <a:xfrm>
            <a:off x="8806649" y="0"/>
            <a:ext cx="1979720"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812" y="443883"/>
            <a:ext cx="2760956" cy="2760956"/>
          </a:xfrm>
          <a:prstGeom prst="rect">
            <a:avLst/>
          </a:prstGeom>
        </p:spPr>
      </p:pic>
    </p:spTree>
    <p:extLst>
      <p:ext uri="{BB962C8B-B14F-4D97-AF65-F5344CB8AC3E}">
        <p14:creationId xmlns:p14="http://schemas.microsoft.com/office/powerpoint/2010/main" val="2725519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80" y="2310625"/>
            <a:ext cx="7341833" cy="2236749"/>
          </a:xfrm>
        </p:spPr>
        <p:txBody>
          <a:bodyPr>
            <a:normAutofit/>
          </a:bodyPr>
          <a:lstStyle/>
          <a:p>
            <a:r>
              <a:rPr lang="en-US" sz="4800" b="1" dirty="0" smtClean="0">
                <a:latin typeface="Arial" panose="020B0604020202020204" pitchFamily="34" charset="0"/>
                <a:cs typeface="Arial" panose="020B0604020202020204" pitchFamily="34" charset="0"/>
              </a:rPr>
              <a:t>Reframe</a:t>
            </a:r>
            <a:endParaRPr lang="en-US" dirty="0"/>
          </a:p>
        </p:txBody>
      </p:sp>
      <p:sp>
        <p:nvSpPr>
          <p:cNvPr id="4" name="Rectangle 3"/>
          <p:cNvSpPr/>
          <p:nvPr/>
        </p:nvSpPr>
        <p:spPr>
          <a:xfrm>
            <a:off x="8806649" y="0"/>
            <a:ext cx="1979720"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812" y="443883"/>
            <a:ext cx="2760956" cy="2760956"/>
          </a:xfrm>
          <a:prstGeom prst="rect">
            <a:avLst/>
          </a:prstGeom>
        </p:spPr>
      </p:pic>
    </p:spTree>
    <p:extLst>
      <p:ext uri="{BB962C8B-B14F-4D97-AF65-F5344CB8AC3E}">
        <p14:creationId xmlns:p14="http://schemas.microsoft.com/office/powerpoint/2010/main" val="2958477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How does Reframe help you?</a:t>
            </a:r>
            <a:endParaRPr lang="en-US" b="1" dirty="0"/>
          </a:p>
        </p:txBody>
      </p:sp>
      <p:sp>
        <p:nvSpPr>
          <p:cNvPr id="3" name="Content Placeholder 2"/>
          <p:cNvSpPr>
            <a:spLocks noGrp="1"/>
          </p:cNvSpPr>
          <p:nvPr>
            <p:ph idx="1"/>
          </p:nvPr>
        </p:nvSpPr>
        <p:spPr>
          <a:xfrm>
            <a:off x="838200" y="2111187"/>
            <a:ext cx="10515600" cy="4065775"/>
          </a:xfrm>
        </p:spPr>
        <p:txBody>
          <a:bodyPr>
            <a:normAutofit/>
          </a:bodyPr>
          <a:lstStyle/>
          <a:p>
            <a:r>
              <a:rPr lang="en-US" sz="3200" dirty="0"/>
              <a:t>Be aware that your thoughts about an event drives </a:t>
            </a:r>
            <a:r>
              <a:rPr lang="en-US" sz="3200" b="1" dirty="0"/>
              <a:t>how you react</a:t>
            </a:r>
          </a:p>
          <a:p>
            <a:r>
              <a:rPr lang="en-US" sz="3200" dirty="0"/>
              <a:t>Understand the difference between your thoughts, and emotional and physical reactions</a:t>
            </a:r>
          </a:p>
          <a:p>
            <a:r>
              <a:rPr lang="en-US" sz="3200" dirty="0" smtClean="0"/>
              <a:t>Reframe </a:t>
            </a:r>
            <a:r>
              <a:rPr lang="en-US" sz="3200" dirty="0"/>
              <a:t>helps you:</a:t>
            </a:r>
          </a:p>
          <a:p>
            <a:pPr lvl="1"/>
            <a:r>
              <a:rPr lang="en-US" sz="2800" dirty="0"/>
              <a:t>	Improve your performance</a:t>
            </a:r>
          </a:p>
          <a:p>
            <a:pPr lvl="1"/>
            <a:r>
              <a:rPr lang="en-US" sz="2800" dirty="0"/>
              <a:t>	Act based on your values</a:t>
            </a:r>
          </a:p>
          <a:p>
            <a:pPr lvl="1"/>
            <a:r>
              <a:rPr lang="en-US" sz="2800" dirty="0"/>
              <a:t>	Strengthen </a:t>
            </a:r>
            <a:r>
              <a:rPr lang="en-US" sz="2800" dirty="0" smtClean="0"/>
              <a:t>relationships</a:t>
            </a:r>
            <a:endParaRPr lang="en-US" sz="2800"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34337342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When to use Reframe</a:t>
            </a:r>
            <a:endParaRPr lang="en-US" b="1" dirty="0"/>
          </a:p>
        </p:txBody>
      </p:sp>
      <p:sp>
        <p:nvSpPr>
          <p:cNvPr id="3" name="Content Placeholder 2"/>
          <p:cNvSpPr>
            <a:spLocks noGrp="1"/>
          </p:cNvSpPr>
          <p:nvPr>
            <p:ph idx="1"/>
          </p:nvPr>
        </p:nvSpPr>
        <p:spPr>
          <a:xfrm>
            <a:off x="838200" y="2111187"/>
            <a:ext cx="10515600" cy="4065775"/>
          </a:xfrm>
        </p:spPr>
        <p:txBody>
          <a:bodyPr>
            <a:normAutofit/>
          </a:bodyPr>
          <a:lstStyle/>
          <a:p>
            <a:r>
              <a:rPr lang="en-US" sz="4000" dirty="0"/>
              <a:t>Use the skill:</a:t>
            </a:r>
          </a:p>
          <a:p>
            <a:pPr lvl="1"/>
            <a:r>
              <a:rPr lang="en-US" sz="3600" dirty="0"/>
              <a:t>To understand why you reacted in a certain way</a:t>
            </a:r>
          </a:p>
          <a:p>
            <a:pPr lvl="1"/>
            <a:r>
              <a:rPr lang="en-US" sz="3600" dirty="0"/>
              <a:t>When your reaction was not helpful</a:t>
            </a:r>
          </a:p>
          <a:p>
            <a:pPr lvl="1"/>
            <a:r>
              <a:rPr lang="en-US" sz="3600" dirty="0"/>
              <a:t>In the moment, to slow down</a:t>
            </a:r>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6531779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pPr algn="ctr"/>
            <a:r>
              <a:rPr lang="en-US" b="1" dirty="0" smtClean="0"/>
              <a:t>MYTH: Event </a:t>
            </a:r>
            <a:r>
              <a:rPr lang="en-US" b="1" dirty="0" smtClean="0">
                <a:sym typeface="Wingdings" panose="05000000000000000000" pitchFamily="2" charset="2"/>
              </a:rPr>
              <a:t> Reaction</a:t>
            </a:r>
            <a:endParaRPr lang="en-US" b="1"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
        <p:nvSpPr>
          <p:cNvPr id="7" name="Oval 6"/>
          <p:cNvSpPr/>
          <p:nvPr/>
        </p:nvSpPr>
        <p:spPr>
          <a:xfrm>
            <a:off x="1694687" y="2542005"/>
            <a:ext cx="3131303" cy="2747264"/>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Event</a:t>
            </a:r>
            <a:endParaRPr lang="en-US" b="1" dirty="0"/>
          </a:p>
        </p:txBody>
      </p:sp>
      <p:sp>
        <p:nvSpPr>
          <p:cNvPr id="8" name="Oval 7"/>
          <p:cNvSpPr/>
          <p:nvPr/>
        </p:nvSpPr>
        <p:spPr>
          <a:xfrm>
            <a:off x="7437007" y="4523382"/>
            <a:ext cx="2764779" cy="2171700"/>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Physical Reactions/ Behavior</a:t>
            </a:r>
            <a:endParaRPr lang="en-US" dirty="0"/>
          </a:p>
        </p:txBody>
      </p:sp>
      <p:sp>
        <p:nvSpPr>
          <p:cNvPr id="9" name="Oval 8"/>
          <p:cNvSpPr/>
          <p:nvPr/>
        </p:nvSpPr>
        <p:spPr>
          <a:xfrm>
            <a:off x="7437007" y="1726299"/>
            <a:ext cx="2764779" cy="2171700"/>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Emotional </a:t>
            </a:r>
          </a:p>
          <a:p>
            <a:pPr algn="ctr"/>
            <a:r>
              <a:rPr lang="en-US" dirty="0" smtClean="0"/>
              <a:t>Reactions</a:t>
            </a:r>
            <a:endParaRPr lang="en-US" dirty="0"/>
          </a:p>
        </p:txBody>
      </p:sp>
      <p:sp>
        <p:nvSpPr>
          <p:cNvPr id="10" name="Left-Right Arrow 9"/>
          <p:cNvSpPr/>
          <p:nvPr/>
        </p:nvSpPr>
        <p:spPr>
          <a:xfrm rot="5400000">
            <a:off x="8211320" y="3864907"/>
            <a:ext cx="1216152" cy="484632"/>
          </a:xfrm>
          <a:prstGeom prst="lef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095717" y="3385793"/>
            <a:ext cx="2119869" cy="950976"/>
          </a:xfrm>
          <a:prstGeom prs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557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321" t="21149" r="3219"/>
          <a:stretch/>
        </p:blipFill>
        <p:spPr>
          <a:xfrm>
            <a:off x="8470870" y="4588156"/>
            <a:ext cx="3721130" cy="243268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7328" t="13640" r="8109"/>
          <a:stretch/>
        </p:blipFill>
        <p:spPr>
          <a:xfrm>
            <a:off x="6660477" y="4972313"/>
            <a:ext cx="1810393" cy="1885687"/>
          </a:xfrm>
          <a:prstGeom prst="rect">
            <a:avLst/>
          </a:prstGeom>
        </p:spPr>
      </p:pic>
      <p:sp>
        <p:nvSpPr>
          <p:cNvPr id="3" name="Content Placeholder 2"/>
          <p:cNvSpPr>
            <a:spLocks noGrp="1"/>
          </p:cNvSpPr>
          <p:nvPr>
            <p:ph idx="1"/>
          </p:nvPr>
        </p:nvSpPr>
        <p:spPr>
          <a:xfrm>
            <a:off x="105104" y="3208262"/>
            <a:ext cx="6918420" cy="3812577"/>
          </a:xfrm>
        </p:spPr>
        <p:txBody>
          <a:bodyPr>
            <a:normAutofit fontScale="92500"/>
          </a:bodyPr>
          <a:lstStyle/>
          <a:p>
            <a:r>
              <a:rPr lang="en-US" sz="2400" dirty="0" smtClean="0"/>
              <a:t>Amy </a:t>
            </a:r>
            <a:r>
              <a:rPr lang="en-US" sz="2400" dirty="0" err="1" smtClean="0"/>
              <a:t>Tolar</a:t>
            </a:r>
            <a:r>
              <a:rPr lang="en-US" sz="2400" dirty="0" smtClean="0"/>
              <a:t> - Financial Manager</a:t>
            </a:r>
            <a:endParaRPr lang="en-US" sz="2400" dirty="0"/>
          </a:p>
          <a:p>
            <a:pPr lvl="1"/>
            <a:r>
              <a:rPr lang="en-US" dirty="0" smtClean="0"/>
              <a:t>Force Support Squadron (</a:t>
            </a:r>
            <a:r>
              <a:rPr lang="en-US" dirty="0" err="1" smtClean="0"/>
              <a:t>Aviano</a:t>
            </a:r>
            <a:r>
              <a:rPr lang="en-US" dirty="0" smtClean="0"/>
              <a:t>, Italy) NAF Office</a:t>
            </a:r>
          </a:p>
          <a:p>
            <a:pPr lvl="1"/>
            <a:r>
              <a:rPr lang="en-US" dirty="0" err="1" smtClean="0"/>
              <a:t>Hurlburt</a:t>
            </a:r>
            <a:r>
              <a:rPr lang="en-US" dirty="0" smtClean="0"/>
              <a:t> and Eglin Comptroller Squadron’s</a:t>
            </a:r>
          </a:p>
          <a:p>
            <a:pPr lvl="1"/>
            <a:r>
              <a:rPr lang="en-US" dirty="0" smtClean="0"/>
              <a:t>Test Wing and Air Force Research Laboratory (AFRL)</a:t>
            </a:r>
            <a:r>
              <a:rPr lang="en-US" dirty="0"/>
              <a:t> </a:t>
            </a:r>
            <a:endParaRPr lang="en-US" dirty="0" smtClean="0"/>
          </a:p>
          <a:p>
            <a:pPr lvl="1"/>
            <a:r>
              <a:rPr lang="en-US" dirty="0" smtClean="0"/>
              <a:t>Currently </a:t>
            </a:r>
            <a:r>
              <a:rPr lang="en-US" dirty="0"/>
              <a:t>in AFLCMC/EBAI FMS</a:t>
            </a:r>
          </a:p>
          <a:p>
            <a:r>
              <a:rPr lang="en-US" sz="2400" dirty="0"/>
              <a:t>Born and raised in Florida</a:t>
            </a:r>
          </a:p>
          <a:p>
            <a:r>
              <a:rPr lang="en-US" sz="2400" dirty="0" smtClean="0"/>
              <a:t>Married </a:t>
            </a:r>
            <a:r>
              <a:rPr lang="en-US" sz="2400" dirty="0"/>
              <a:t>for 20 years</a:t>
            </a:r>
          </a:p>
          <a:p>
            <a:r>
              <a:rPr lang="en-US" sz="2400" dirty="0"/>
              <a:t>I’ve been an resiliency training for 3 years</a:t>
            </a:r>
          </a:p>
          <a:p>
            <a:r>
              <a:rPr lang="en-US" sz="2400" dirty="0" smtClean="0"/>
              <a:t>Volunteer - Relay for Life, ASMC, &amp; Fisher House</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4924" r="3968"/>
          <a:stretch/>
        </p:blipFill>
        <p:spPr>
          <a:xfrm>
            <a:off x="4267200" y="722386"/>
            <a:ext cx="3528003" cy="2493891"/>
          </a:xfrm>
          <a:prstGeom prst="rect">
            <a:avLst/>
          </a:prstGeom>
        </p:spPr>
      </p:pic>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863"/>
            <a:ext cx="4267200" cy="32004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6389" y="7863"/>
            <a:ext cx="4580293" cy="4580293"/>
          </a:xfrm>
          <a:prstGeom prst="rect">
            <a:avLst/>
          </a:prstGeom>
        </p:spPr>
      </p:pic>
      <p:sp>
        <p:nvSpPr>
          <p:cNvPr id="2" name="Title 1"/>
          <p:cNvSpPr>
            <a:spLocks noGrp="1"/>
          </p:cNvSpPr>
          <p:nvPr>
            <p:ph type="title"/>
          </p:nvPr>
        </p:nvSpPr>
        <p:spPr>
          <a:xfrm>
            <a:off x="4241654" y="15878"/>
            <a:ext cx="3399189" cy="725909"/>
          </a:xfrm>
        </p:spPr>
        <p:txBody>
          <a:bodyPr/>
          <a:lstStyle/>
          <a:p>
            <a:pPr algn="ctr"/>
            <a:r>
              <a:rPr lang="en-US" b="1" dirty="0" smtClean="0">
                <a:solidFill>
                  <a:schemeClr val="bg1"/>
                </a:solidFill>
              </a:rPr>
              <a:t>Who Am I</a:t>
            </a:r>
            <a:endParaRPr lang="en-US" b="1" dirty="0">
              <a:solidFill>
                <a:schemeClr val="bg1"/>
              </a:solidFill>
            </a:endParaRPr>
          </a:p>
        </p:txBody>
      </p:sp>
    </p:spTree>
    <p:extLst>
      <p:ext uri="{BB962C8B-B14F-4D97-AF65-F5344CB8AC3E}">
        <p14:creationId xmlns:p14="http://schemas.microsoft.com/office/powerpoint/2010/main" val="191212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 Activating Event Greenhouse_AT T TV Commer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1351" y="1598886"/>
            <a:ext cx="7945821" cy="4469524"/>
          </a:xfrm>
          <a:prstGeom prst="rect">
            <a:avLst/>
          </a:prstGeom>
        </p:spPr>
      </p:pic>
      <p:sp>
        <p:nvSpPr>
          <p:cNvPr id="4" name="Title 1"/>
          <p:cNvSpPr txBox="1">
            <a:spLocks/>
          </p:cNvSpPr>
          <p:nvPr/>
        </p:nvSpPr>
        <p:spPr>
          <a:xfrm>
            <a:off x="838200" y="722385"/>
            <a:ext cx="10515600" cy="138880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Event </a:t>
            </a:r>
            <a:r>
              <a:rPr lang="en-US" b="1" dirty="0" smtClean="0">
                <a:sym typeface="Wingdings" panose="05000000000000000000" pitchFamily="2" charset="2"/>
              </a:rPr>
              <a:t> Reaction</a:t>
            </a:r>
            <a:endParaRPr lang="en-US" b="1" dirty="0"/>
          </a:p>
        </p:txBody>
      </p:sp>
    </p:spTree>
    <p:extLst>
      <p:ext uri="{BB962C8B-B14F-4D97-AF65-F5344CB8AC3E}">
        <p14:creationId xmlns:p14="http://schemas.microsoft.com/office/powerpoint/2010/main" val="1832046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pPr algn="ctr"/>
            <a:r>
              <a:rPr lang="en-US" b="1" dirty="0" smtClean="0"/>
              <a:t>MYTH: Event </a:t>
            </a:r>
            <a:r>
              <a:rPr lang="en-US" b="1" dirty="0" smtClean="0">
                <a:sym typeface="Wingdings" panose="05000000000000000000" pitchFamily="2" charset="2"/>
              </a:rPr>
              <a:t> Reaction</a:t>
            </a:r>
            <a:endParaRPr lang="en-US" b="1"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
        <p:nvSpPr>
          <p:cNvPr id="7" name="Oval 6"/>
          <p:cNvSpPr/>
          <p:nvPr/>
        </p:nvSpPr>
        <p:spPr>
          <a:xfrm>
            <a:off x="1694687" y="2542005"/>
            <a:ext cx="3131303" cy="2747264"/>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Event</a:t>
            </a:r>
            <a:endParaRPr lang="en-US" b="1" dirty="0"/>
          </a:p>
        </p:txBody>
      </p:sp>
      <p:sp>
        <p:nvSpPr>
          <p:cNvPr id="8" name="Oval 7"/>
          <p:cNvSpPr/>
          <p:nvPr/>
        </p:nvSpPr>
        <p:spPr>
          <a:xfrm>
            <a:off x="7437007" y="4523382"/>
            <a:ext cx="2764779" cy="2171700"/>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Physical Reactions/ Behavior</a:t>
            </a:r>
            <a:endParaRPr lang="en-US" dirty="0"/>
          </a:p>
        </p:txBody>
      </p:sp>
      <p:sp>
        <p:nvSpPr>
          <p:cNvPr id="9" name="Oval 8"/>
          <p:cNvSpPr/>
          <p:nvPr/>
        </p:nvSpPr>
        <p:spPr>
          <a:xfrm>
            <a:off x="7437007" y="1726299"/>
            <a:ext cx="2764779" cy="2171700"/>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Emotional </a:t>
            </a:r>
          </a:p>
          <a:p>
            <a:pPr algn="ctr"/>
            <a:r>
              <a:rPr lang="en-US" dirty="0" smtClean="0"/>
              <a:t>Reactions</a:t>
            </a:r>
            <a:endParaRPr lang="en-US" dirty="0"/>
          </a:p>
        </p:txBody>
      </p:sp>
      <p:sp>
        <p:nvSpPr>
          <p:cNvPr id="10" name="Left-Right Arrow 9"/>
          <p:cNvSpPr/>
          <p:nvPr/>
        </p:nvSpPr>
        <p:spPr>
          <a:xfrm rot="5400000">
            <a:off x="8211320" y="3864907"/>
            <a:ext cx="1216152" cy="484632"/>
          </a:xfrm>
          <a:prstGeom prst="lef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095717" y="3385793"/>
            <a:ext cx="2119869" cy="950976"/>
          </a:xfrm>
          <a:prstGeom prs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quot;No&quot; Symbol 10"/>
          <p:cNvSpPr/>
          <p:nvPr/>
        </p:nvSpPr>
        <p:spPr>
          <a:xfrm>
            <a:off x="3850684" y="1592949"/>
            <a:ext cx="4673600" cy="4610100"/>
          </a:xfrm>
          <a:prstGeom prst="noSmoking">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Avenir Black" panose="02000503020000020003"/>
            </a:endParaRPr>
          </a:p>
        </p:txBody>
      </p:sp>
    </p:spTree>
    <p:extLst>
      <p:ext uri="{BB962C8B-B14F-4D97-AF65-F5344CB8AC3E}">
        <p14:creationId xmlns:p14="http://schemas.microsoft.com/office/powerpoint/2010/main" val="1607328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pPr algn="ctr"/>
            <a:r>
              <a:rPr lang="en-US" b="1" dirty="0" smtClean="0"/>
              <a:t>Event </a:t>
            </a:r>
            <a:r>
              <a:rPr lang="en-US" b="1" dirty="0" smtClean="0">
                <a:sym typeface="Wingdings" panose="05000000000000000000" pitchFamily="2" charset="2"/>
              </a:rPr>
              <a:t>       Thought      Reaction</a:t>
            </a:r>
            <a:endParaRPr lang="en-US" b="1"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
        <p:nvSpPr>
          <p:cNvPr id="7" name="Oval 6"/>
          <p:cNvSpPr/>
          <p:nvPr/>
        </p:nvSpPr>
        <p:spPr>
          <a:xfrm>
            <a:off x="1694688" y="3308069"/>
            <a:ext cx="2362200" cy="1981200"/>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Event</a:t>
            </a:r>
            <a:endParaRPr lang="en-US" b="1" dirty="0"/>
          </a:p>
        </p:txBody>
      </p:sp>
      <p:sp>
        <p:nvSpPr>
          <p:cNvPr id="8" name="Oval 7"/>
          <p:cNvSpPr/>
          <p:nvPr/>
        </p:nvSpPr>
        <p:spPr>
          <a:xfrm>
            <a:off x="8040070" y="4908269"/>
            <a:ext cx="2133600" cy="1600200"/>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Physical Reactions/ Behavior</a:t>
            </a:r>
            <a:endParaRPr lang="en-US" dirty="0"/>
          </a:p>
        </p:txBody>
      </p:sp>
      <p:sp>
        <p:nvSpPr>
          <p:cNvPr id="9" name="Oval 8"/>
          <p:cNvSpPr/>
          <p:nvPr/>
        </p:nvSpPr>
        <p:spPr>
          <a:xfrm>
            <a:off x="8040070" y="2111186"/>
            <a:ext cx="2133600" cy="1600200"/>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Emotional </a:t>
            </a:r>
          </a:p>
          <a:p>
            <a:pPr algn="ctr"/>
            <a:r>
              <a:rPr lang="en-US" dirty="0" smtClean="0"/>
              <a:t>Reactions</a:t>
            </a:r>
            <a:endParaRPr lang="en-US" dirty="0"/>
          </a:p>
        </p:txBody>
      </p:sp>
      <p:sp>
        <p:nvSpPr>
          <p:cNvPr id="10" name="Left-Right Arrow 9"/>
          <p:cNvSpPr/>
          <p:nvPr/>
        </p:nvSpPr>
        <p:spPr>
          <a:xfrm rot="5400000">
            <a:off x="8498794" y="4094563"/>
            <a:ext cx="1216152" cy="484632"/>
          </a:xfrm>
          <a:prstGeom prst="lef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8438" y="2698469"/>
            <a:ext cx="28384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4134291" y="3993979"/>
            <a:ext cx="836997" cy="685800"/>
          </a:xfrm>
          <a:prstGeom prs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8019288" y="3993869"/>
            <a:ext cx="836997" cy="685800"/>
          </a:xfrm>
          <a:prstGeom prs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694688" y="5916241"/>
            <a:ext cx="4160113" cy="646331"/>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Events aren’t positive or negative… </a:t>
            </a:r>
          </a:p>
          <a:p>
            <a:r>
              <a:rPr lang="en-US" b="1" dirty="0" smtClean="0">
                <a:latin typeface="Arial" panose="020B0604020202020204" pitchFamily="34" charset="0"/>
                <a:cs typeface="Arial" panose="020B0604020202020204" pitchFamily="34" charset="0"/>
              </a:rPr>
              <a:t>our interpretations of them are!!</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521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normAutofit/>
          </a:bodyPr>
          <a:lstStyle/>
          <a:p>
            <a:pPr algn="ctr"/>
            <a:r>
              <a:rPr lang="en-US" b="1" dirty="0" smtClean="0"/>
              <a:t>The ABC Model</a:t>
            </a:r>
            <a:br>
              <a:rPr lang="en-US" b="1" dirty="0" smtClean="0"/>
            </a:br>
            <a:r>
              <a:rPr lang="en-US" sz="3000" b="1" dirty="0" smtClean="0"/>
              <a:t>Activating Event      </a:t>
            </a:r>
            <a:r>
              <a:rPr lang="en-US" sz="3000" b="1" dirty="0" smtClean="0">
                <a:sym typeface="Wingdings" panose="05000000000000000000" pitchFamily="2" charset="2"/>
              </a:rPr>
              <a:t>     Brain   (Thought)       Reaction/Behavior</a:t>
            </a:r>
            <a:endParaRPr lang="en-US" sz="3000" b="1"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
        <p:nvSpPr>
          <p:cNvPr id="7" name="Oval 6"/>
          <p:cNvSpPr/>
          <p:nvPr/>
        </p:nvSpPr>
        <p:spPr>
          <a:xfrm>
            <a:off x="546478" y="2916183"/>
            <a:ext cx="3414631" cy="2896788"/>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bg1"/>
                </a:solidFill>
                <a:latin typeface="Arial" panose="020B0604020202020204" pitchFamily="34" charset="0"/>
                <a:cs typeface="Arial" panose="020B0604020202020204" pitchFamily="34" charset="0"/>
              </a:rPr>
              <a:t>A </a:t>
            </a:r>
            <a:r>
              <a:rPr lang="en-US" sz="2500" b="1" dirty="0">
                <a:solidFill>
                  <a:schemeClr val="bg1"/>
                </a:solidFill>
                <a:latin typeface="Arial" panose="020B0604020202020204" pitchFamily="34" charset="0"/>
                <a:cs typeface="Arial" panose="020B0604020202020204" pitchFamily="34" charset="0"/>
              </a:rPr>
              <a:t>driver cuts you off on the way to work.</a:t>
            </a:r>
          </a:p>
          <a:p>
            <a:pPr algn="ctr"/>
            <a:r>
              <a:rPr lang="en-US" b="1" dirty="0" smtClean="0"/>
              <a:t> </a:t>
            </a:r>
            <a:endParaRPr lang="en-US" b="1" dirty="0"/>
          </a:p>
        </p:txBody>
      </p:sp>
      <p:sp>
        <p:nvSpPr>
          <p:cNvPr id="8" name="Oval 7"/>
          <p:cNvSpPr/>
          <p:nvPr/>
        </p:nvSpPr>
        <p:spPr>
          <a:xfrm>
            <a:off x="8040070" y="4908269"/>
            <a:ext cx="2133600" cy="1600200"/>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Physical Reactions/ Behavior</a:t>
            </a:r>
            <a:endParaRPr lang="en-US" dirty="0"/>
          </a:p>
        </p:txBody>
      </p:sp>
      <p:sp>
        <p:nvSpPr>
          <p:cNvPr id="9" name="Oval 8"/>
          <p:cNvSpPr/>
          <p:nvPr/>
        </p:nvSpPr>
        <p:spPr>
          <a:xfrm>
            <a:off x="8040070" y="2111186"/>
            <a:ext cx="2133600" cy="1600200"/>
          </a:xfrm>
          <a:prstGeom prst="ellipse">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Emotional </a:t>
            </a:r>
          </a:p>
          <a:p>
            <a:pPr algn="ctr"/>
            <a:r>
              <a:rPr lang="en-US" dirty="0" smtClean="0"/>
              <a:t>Reactions</a:t>
            </a:r>
            <a:endParaRPr lang="en-US" dirty="0"/>
          </a:p>
        </p:txBody>
      </p:sp>
      <p:sp>
        <p:nvSpPr>
          <p:cNvPr id="10" name="Left-Right Arrow 9"/>
          <p:cNvSpPr/>
          <p:nvPr/>
        </p:nvSpPr>
        <p:spPr>
          <a:xfrm rot="5400000">
            <a:off x="8498794" y="4094563"/>
            <a:ext cx="1216152" cy="484632"/>
          </a:xfrm>
          <a:prstGeom prst="lef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8438" y="2698469"/>
            <a:ext cx="28384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4134291" y="3993979"/>
            <a:ext cx="836997" cy="685800"/>
          </a:xfrm>
          <a:prstGeom prs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8019288" y="3993869"/>
            <a:ext cx="836997" cy="685800"/>
          </a:xfrm>
          <a:prstGeom prst="rightArrow">
            <a:avLst/>
          </a:prstGeom>
          <a:solidFill>
            <a:srgbClr val="2832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1928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Was my reaction harmful?</a:t>
            </a:r>
            <a:endParaRPr lang="en-US" b="1" dirty="0"/>
          </a:p>
        </p:txBody>
      </p:sp>
      <p:sp>
        <p:nvSpPr>
          <p:cNvPr id="3" name="Content Placeholder 2"/>
          <p:cNvSpPr>
            <a:spLocks noGrp="1"/>
          </p:cNvSpPr>
          <p:nvPr>
            <p:ph idx="1"/>
          </p:nvPr>
        </p:nvSpPr>
        <p:spPr>
          <a:xfrm>
            <a:off x="838200" y="2111187"/>
            <a:ext cx="10515600" cy="4065775"/>
          </a:xfrm>
        </p:spPr>
        <p:txBody>
          <a:bodyPr>
            <a:normAutofit fontScale="92500" lnSpcReduction="20000"/>
          </a:bodyPr>
          <a:lstStyle/>
          <a:p>
            <a:r>
              <a:rPr lang="en-US" sz="3600" dirty="0"/>
              <a:t>Did your reactions:</a:t>
            </a:r>
          </a:p>
          <a:p>
            <a:pPr lvl="1"/>
            <a:r>
              <a:rPr lang="en-US" sz="3500" dirty="0"/>
              <a:t>Interfere with your personal life goals or your unit’s mission or objectives?</a:t>
            </a:r>
          </a:p>
          <a:p>
            <a:pPr lvl="1"/>
            <a:r>
              <a:rPr lang="en-US" sz="3500" dirty="0"/>
              <a:t>Undermine your values or what is most important to you?</a:t>
            </a:r>
          </a:p>
          <a:p>
            <a:pPr lvl="1"/>
            <a:r>
              <a:rPr lang="en-US" sz="3500" dirty="0"/>
              <a:t>Hurt your relationships?</a:t>
            </a:r>
          </a:p>
          <a:p>
            <a:pPr lvl="1"/>
            <a:endParaRPr lang="en-US" sz="3500" dirty="0"/>
          </a:p>
          <a:p>
            <a:pPr lvl="1"/>
            <a:r>
              <a:rPr lang="en-US" sz="3500" dirty="0"/>
              <a:t>In other words, did your reaction help or hurt?</a:t>
            </a:r>
          </a:p>
          <a:p>
            <a:pPr marL="456793" lvl="1" indent="0">
              <a:buNone/>
            </a:pPr>
            <a:endParaRPr lang="en-US" sz="3200" dirty="0"/>
          </a:p>
          <a:p>
            <a:pPr marL="26988" lvl="1" indent="0" algn="ctr">
              <a:buNone/>
            </a:pPr>
            <a:r>
              <a:rPr lang="en-US" sz="3500" dirty="0"/>
              <a:t>If so, </a:t>
            </a:r>
            <a:r>
              <a:rPr lang="en-US" sz="3500" b="1" dirty="0" smtClean="0"/>
              <a:t>Reframe </a:t>
            </a:r>
            <a:r>
              <a:rPr lang="en-US" sz="3500" b="1" dirty="0"/>
              <a:t>how you think about the event </a:t>
            </a:r>
            <a:r>
              <a:rPr lang="en-US" sz="3500" dirty="0"/>
              <a:t>so you can react in a way that is more helpful</a:t>
            </a:r>
            <a:endParaRPr lang="en-US" sz="3500" b="1" i="1"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1314086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 Internal Horn - 2013_Nissan_Altima___Enoug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7779" y="1692823"/>
            <a:ext cx="8208579" cy="4617326"/>
          </a:xfrm>
          <a:prstGeom prst="rect">
            <a:avLst/>
          </a:prstGeom>
        </p:spPr>
      </p:pic>
      <p:sp>
        <p:nvSpPr>
          <p:cNvPr id="5" name="Title 1"/>
          <p:cNvSpPr>
            <a:spLocks noGrp="1"/>
          </p:cNvSpPr>
          <p:nvPr>
            <p:ph type="title"/>
          </p:nvPr>
        </p:nvSpPr>
        <p:spPr>
          <a:xfrm>
            <a:off x="838200" y="722385"/>
            <a:ext cx="10515600" cy="812125"/>
          </a:xfrm>
        </p:spPr>
        <p:txBody>
          <a:bodyPr/>
          <a:lstStyle/>
          <a:p>
            <a:pPr algn="ctr"/>
            <a:r>
              <a:rPr lang="en-US" b="1" dirty="0" smtClean="0"/>
              <a:t>Slow down in the moment</a:t>
            </a:r>
            <a:endParaRPr lang="en-US" b="1" dirty="0"/>
          </a:p>
        </p:txBody>
      </p:sp>
    </p:spTree>
    <p:extLst>
      <p:ext uri="{BB962C8B-B14F-4D97-AF65-F5344CB8AC3E}">
        <p14:creationId xmlns:p14="http://schemas.microsoft.com/office/powerpoint/2010/main" val="2852360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normAutofit/>
          </a:bodyPr>
          <a:lstStyle/>
          <a:p>
            <a:pPr algn="ctr"/>
            <a:r>
              <a:rPr lang="en-US" b="1" dirty="0" smtClean="0"/>
              <a:t>Applying the Reframe skill</a:t>
            </a:r>
            <a:endParaRPr lang="en-US" b="1" dirty="0"/>
          </a:p>
        </p:txBody>
      </p:sp>
      <p:sp>
        <p:nvSpPr>
          <p:cNvPr id="3" name="Content Placeholder 2"/>
          <p:cNvSpPr>
            <a:spLocks noGrp="1"/>
          </p:cNvSpPr>
          <p:nvPr>
            <p:ph idx="1"/>
          </p:nvPr>
        </p:nvSpPr>
        <p:spPr>
          <a:xfrm>
            <a:off x="489857" y="2111187"/>
            <a:ext cx="11299372" cy="4485556"/>
          </a:xfrm>
        </p:spPr>
        <p:txBody>
          <a:bodyPr>
            <a:normAutofit/>
          </a:bodyPr>
          <a:lstStyle/>
          <a:p>
            <a:pPr marL="0" indent="0">
              <a:spcBef>
                <a:spcPts val="594"/>
              </a:spcBef>
              <a:buNone/>
            </a:pPr>
            <a:r>
              <a:rPr lang="en-US" altLang="en-US" dirty="0" smtClean="0"/>
              <a:t>Activing event: Deadline for a specific work task</a:t>
            </a:r>
          </a:p>
          <a:p>
            <a:pPr marL="0" indent="0">
              <a:spcBef>
                <a:spcPts val="594"/>
              </a:spcBef>
              <a:buNone/>
            </a:pPr>
            <a:endParaRPr lang="en-US" altLang="en-US" dirty="0" smtClean="0"/>
          </a:p>
          <a:p>
            <a:pPr marL="514350" indent="-514350">
              <a:spcBef>
                <a:spcPts val="594"/>
              </a:spcBef>
              <a:buFont typeface="+mj-lt"/>
              <a:buAutoNum type="arabicPeriod"/>
            </a:pPr>
            <a:r>
              <a:rPr lang="en-US" altLang="en-US" dirty="0" smtClean="0"/>
              <a:t>What can you do to help you not be stressed w/this urgent request?</a:t>
            </a:r>
          </a:p>
          <a:p>
            <a:pPr lvl="1">
              <a:spcBef>
                <a:spcPts val="594"/>
              </a:spcBef>
            </a:pPr>
            <a:r>
              <a:rPr lang="en-US" altLang="en-US" sz="2800" dirty="0" smtClean="0"/>
              <a:t>Don’t work more than one task at a time (time management)</a:t>
            </a:r>
          </a:p>
          <a:p>
            <a:pPr lvl="1">
              <a:spcBef>
                <a:spcPts val="594"/>
              </a:spcBef>
            </a:pPr>
            <a:r>
              <a:rPr lang="en-US" altLang="en-US" sz="2800" dirty="0" smtClean="0"/>
              <a:t>Think positive – be positive!  I </a:t>
            </a:r>
            <a:r>
              <a:rPr lang="en-US" altLang="en-US" sz="2800" u="sng" dirty="0" smtClean="0"/>
              <a:t>can</a:t>
            </a:r>
            <a:r>
              <a:rPr lang="en-US" altLang="en-US" sz="2800" dirty="0" smtClean="0"/>
              <a:t> get this done on time!</a:t>
            </a:r>
          </a:p>
          <a:p>
            <a:pPr lvl="1">
              <a:spcBef>
                <a:spcPts val="594"/>
              </a:spcBef>
            </a:pPr>
            <a:r>
              <a:rPr lang="en-US" altLang="en-US" sz="2800" dirty="0" smtClean="0"/>
              <a:t>Who can help you? Can someone help relieve some of the workload?</a:t>
            </a:r>
          </a:p>
          <a:p>
            <a:pPr marL="514350" indent="-514350">
              <a:spcBef>
                <a:spcPts val="594"/>
              </a:spcBef>
              <a:buFont typeface="+mj-lt"/>
              <a:buAutoNum type="arabicPeriod"/>
            </a:pPr>
            <a:r>
              <a:rPr lang="en-US" altLang="en-US" dirty="0" smtClean="0"/>
              <a:t>Notice your emotional reaction and physical reactions.</a:t>
            </a:r>
          </a:p>
          <a:p>
            <a:pPr marL="514350" indent="-514350">
              <a:spcBef>
                <a:spcPts val="594"/>
              </a:spcBef>
              <a:buFont typeface="+mj-lt"/>
              <a:buAutoNum type="arabicPeriod"/>
            </a:pPr>
            <a:r>
              <a:rPr lang="en-US" altLang="en-US" dirty="0" smtClean="0"/>
              <a:t>If your reaction was harmful, how could you reframe the situation?  Can you apologizes for a bad reaction. </a:t>
            </a:r>
          </a:p>
          <a:p>
            <a:pPr marL="514350" indent="-514350">
              <a:spcBef>
                <a:spcPts val="594"/>
              </a:spcBef>
              <a:buFont typeface="+mj-lt"/>
              <a:buAutoNum type="arabicPeriod"/>
            </a:pPr>
            <a:endParaRPr lang="en-US" alt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1498123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pPr algn="ctr"/>
            <a:r>
              <a:rPr lang="en-US" b="1" dirty="0" smtClean="0"/>
              <a:t>Activity</a:t>
            </a:r>
            <a:endParaRPr lang="en-US" b="1" dirty="0"/>
          </a:p>
        </p:txBody>
      </p:sp>
      <p:sp>
        <p:nvSpPr>
          <p:cNvPr id="3" name="Content Placeholder 2"/>
          <p:cNvSpPr>
            <a:spLocks noGrp="1"/>
          </p:cNvSpPr>
          <p:nvPr>
            <p:ph idx="1"/>
          </p:nvPr>
        </p:nvSpPr>
        <p:spPr>
          <a:xfrm>
            <a:off x="838200" y="2111187"/>
            <a:ext cx="10515600" cy="4065775"/>
          </a:xfrm>
        </p:spPr>
        <p:txBody>
          <a:bodyPr>
            <a:normAutofit/>
          </a:bodyPr>
          <a:lstStyle/>
          <a:p>
            <a:pPr marL="514350" indent="-514350">
              <a:spcBef>
                <a:spcPts val="594"/>
              </a:spcBef>
              <a:buFont typeface="+mj-lt"/>
              <a:buAutoNum type="arabicPeriod"/>
            </a:pPr>
            <a:r>
              <a:rPr lang="en-US" altLang="en-US" sz="3200" dirty="0" smtClean="0"/>
              <a:t>Select and event in your life. The event should be recent, memorable and specific. Be objective and focus on one event. </a:t>
            </a:r>
          </a:p>
          <a:p>
            <a:pPr marL="514350" indent="-514350">
              <a:spcBef>
                <a:spcPts val="594"/>
              </a:spcBef>
              <a:buFont typeface="+mj-lt"/>
              <a:buAutoNum type="arabicPeriod"/>
            </a:pPr>
            <a:r>
              <a:rPr lang="en-US" altLang="en-US" sz="3200" dirty="0" smtClean="0"/>
              <a:t>Record your thoughts about the event. What were your “in the moment” thoughts?</a:t>
            </a:r>
          </a:p>
          <a:p>
            <a:pPr marL="514350" indent="-514350">
              <a:spcBef>
                <a:spcPts val="594"/>
              </a:spcBef>
              <a:buFont typeface="+mj-lt"/>
              <a:buAutoNum type="arabicPeriod"/>
            </a:pPr>
            <a:r>
              <a:rPr lang="en-US" altLang="en-US" sz="3200" dirty="0" smtClean="0"/>
              <a:t>List the emotional and physical reactions.</a:t>
            </a:r>
          </a:p>
          <a:p>
            <a:pPr marL="514350" indent="-514350">
              <a:spcBef>
                <a:spcPts val="594"/>
              </a:spcBef>
              <a:buFont typeface="+mj-lt"/>
              <a:buAutoNum type="arabicPeriod"/>
            </a:pPr>
            <a:r>
              <a:rPr lang="en-US" altLang="en-US" sz="3200" dirty="0" smtClean="0"/>
              <a:t>If your reaction was harmful, how could you reframe the situation?</a:t>
            </a:r>
          </a:p>
          <a:p>
            <a:pPr marL="514350" indent="-514350">
              <a:spcBef>
                <a:spcPts val="594"/>
              </a:spcBef>
              <a:buFont typeface="+mj-lt"/>
              <a:buAutoNum type="arabicPeriod"/>
            </a:pPr>
            <a:endParaRPr lang="en-US" alt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3328236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989045" y="243239"/>
            <a:ext cx="10127626" cy="681244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endParaRPr lang="en-US" sz="4400" dirty="0" smtClean="0">
              <a:solidFill>
                <a:srgbClr val="003046"/>
              </a:solidFill>
              <a:latin typeface="+mn-lt"/>
            </a:endParaRPr>
          </a:p>
          <a:p>
            <a:pPr algn="ctr"/>
            <a:r>
              <a:rPr lang="en-US" sz="4400" dirty="0" smtClean="0">
                <a:solidFill>
                  <a:srgbClr val="003046"/>
                </a:solidFill>
                <a:latin typeface="+mn-lt"/>
              </a:rPr>
              <a:t>Use Reframe </a:t>
            </a:r>
            <a:r>
              <a:rPr lang="en-US" sz="4400" dirty="0">
                <a:solidFill>
                  <a:srgbClr val="003046"/>
                </a:solidFill>
                <a:latin typeface="+mn-lt"/>
              </a:rPr>
              <a:t>in </a:t>
            </a:r>
            <a:r>
              <a:rPr lang="en-US" sz="4400" dirty="0" smtClean="0">
                <a:solidFill>
                  <a:srgbClr val="003046"/>
                </a:solidFill>
                <a:latin typeface="+mn-lt"/>
              </a:rPr>
              <a:t>the moment</a:t>
            </a:r>
            <a:r>
              <a:rPr lang="en-US" sz="4400" dirty="0" smtClean="0">
                <a:solidFill>
                  <a:srgbClr val="003046"/>
                </a:solidFill>
                <a:latin typeface="+mn-lt"/>
                <a:sym typeface="Wingdings"/>
              </a:rPr>
              <a:t> </a:t>
            </a:r>
            <a:r>
              <a:rPr lang="en-US" sz="4400" dirty="0">
                <a:solidFill>
                  <a:srgbClr val="003046"/>
                </a:solidFill>
                <a:latin typeface="+mn-lt"/>
                <a:sym typeface="Wingdings"/>
              </a:rPr>
              <a:t>to slow down</a:t>
            </a:r>
            <a:endParaRPr lang="en-US" sz="4400" dirty="0">
              <a:solidFill>
                <a:srgbClr val="003046"/>
              </a:solidFill>
              <a:latin typeface="+mn-lt"/>
            </a:endParaRPr>
          </a:p>
          <a:p>
            <a:pPr algn="ctr"/>
            <a:endParaRPr lang="en-US" sz="2200" dirty="0" smtClean="0">
              <a:solidFill>
                <a:srgbClr val="003046"/>
              </a:solidFill>
              <a:latin typeface="+mn-lt"/>
            </a:endParaRPr>
          </a:p>
          <a:p>
            <a:pPr algn="ctr"/>
            <a:endParaRPr lang="en-US" sz="2200" dirty="0">
              <a:solidFill>
                <a:srgbClr val="003046"/>
              </a:solidFill>
              <a:latin typeface="+mn-lt"/>
            </a:endParaRPr>
          </a:p>
          <a:p>
            <a:pPr algn="ctr"/>
            <a:endParaRPr lang="en-US" sz="2200" dirty="0">
              <a:solidFill>
                <a:srgbClr val="003046"/>
              </a:solidFill>
              <a:latin typeface="+mn-lt"/>
            </a:endParaRPr>
          </a:p>
          <a:p>
            <a:pPr algn="ctr"/>
            <a:endParaRPr lang="en-US" sz="4400" dirty="0" smtClean="0">
              <a:solidFill>
                <a:srgbClr val="003046"/>
              </a:solidFill>
              <a:latin typeface="+mn-lt"/>
            </a:endParaRPr>
          </a:p>
          <a:p>
            <a:pPr algn="ctr"/>
            <a:endParaRPr lang="en-US" sz="4400" dirty="0" smtClean="0">
              <a:solidFill>
                <a:srgbClr val="003046"/>
              </a:solidFill>
              <a:latin typeface="+mn-lt"/>
            </a:endParaRPr>
          </a:p>
          <a:p>
            <a:pPr algn="ctr"/>
            <a:endParaRPr lang="en-US" sz="4400" dirty="0">
              <a:solidFill>
                <a:srgbClr val="003046"/>
              </a:solidFill>
              <a:latin typeface="+mn-lt"/>
            </a:endParaRPr>
          </a:p>
          <a:p>
            <a:pPr algn="ctr"/>
            <a:endParaRPr lang="en-US" sz="4400" dirty="0" smtClean="0">
              <a:solidFill>
                <a:srgbClr val="003046"/>
              </a:solidFill>
              <a:latin typeface="+mn-lt"/>
            </a:endParaRPr>
          </a:p>
          <a:p>
            <a:pPr algn="ctr"/>
            <a:endParaRPr lang="en-US" sz="4400" dirty="0">
              <a:solidFill>
                <a:srgbClr val="003046"/>
              </a:solidFill>
              <a:latin typeface="+mn-lt"/>
            </a:endParaRPr>
          </a:p>
          <a:p>
            <a:pPr algn="ctr"/>
            <a:r>
              <a:rPr lang="en-US" sz="3200" dirty="0">
                <a:solidFill>
                  <a:srgbClr val="002060"/>
                </a:solidFill>
              </a:rPr>
              <a:t>What are your thoughts that need to be reframed?</a:t>
            </a:r>
          </a:p>
          <a:p>
            <a:pPr algn="ctr"/>
            <a:endParaRPr lang="en-US" sz="3200" dirty="0">
              <a:solidFill>
                <a:srgbClr val="003046"/>
              </a:solidFill>
              <a:latin typeface="Avenir Roman" panose="02000503020000020003" pitchFamily="2" charset="0"/>
            </a:endParaRPr>
          </a:p>
        </p:txBody>
      </p:sp>
      <p:sp>
        <p:nvSpPr>
          <p:cNvPr id="4" name="Rectangle 3"/>
          <p:cNvSpPr/>
          <p:nvPr/>
        </p:nvSpPr>
        <p:spPr>
          <a:xfrm rot="5400000">
            <a:off x="5738739" y="-5741386"/>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7848"/>
          <a:stretch/>
        </p:blipFill>
        <p:spPr>
          <a:xfrm>
            <a:off x="4171652" y="1993799"/>
            <a:ext cx="3449781" cy="3934035"/>
          </a:xfrm>
          <a:prstGeom prst="rect">
            <a:avLst/>
          </a:prstGeom>
        </p:spPr>
      </p:pic>
      <p:sp>
        <p:nvSpPr>
          <p:cNvPr id="2" name="Rectangle 1"/>
          <p:cNvSpPr/>
          <p:nvPr/>
        </p:nvSpPr>
        <p:spPr>
          <a:xfrm rot="19641423">
            <a:off x="5180754" y="3372460"/>
            <a:ext cx="1431575" cy="553998"/>
          </a:xfrm>
          <a:prstGeom prst="rect">
            <a:avLst/>
          </a:prstGeom>
        </p:spPr>
        <p:txBody>
          <a:bodyPr wrap="square">
            <a:spAutoFit/>
          </a:bodyPr>
          <a:lstStyle/>
          <a:p>
            <a:r>
              <a:rPr lang="en-US" sz="3000" dirty="0" smtClean="0">
                <a:solidFill>
                  <a:srgbClr val="002060"/>
                </a:solidFill>
                <a:effectLst>
                  <a:reflection blurRad="6350" stA="55000" endA="50" endPos="85000" dist="60007" dir="5400000" sy="-100000" algn="bl" rotWithShape="0"/>
                </a:effectLst>
              </a:rPr>
              <a:t>Reflect</a:t>
            </a:r>
            <a:endParaRPr lang="en-US" sz="3000" dirty="0">
              <a:effectLst>
                <a:reflection blurRad="6350" stA="55000" endA="50" endPos="85000" dist="60007" dir="5400000" sy="-100000" algn="bl" rotWithShape="0"/>
              </a:effectLst>
            </a:endParaRPr>
          </a:p>
        </p:txBody>
      </p:sp>
    </p:spTree>
    <p:extLst>
      <p:ext uri="{BB962C8B-B14F-4D97-AF65-F5344CB8AC3E}">
        <p14:creationId xmlns:p14="http://schemas.microsoft.com/office/powerpoint/2010/main" val="3584781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Recap of resiliency skills for work-life balance</a:t>
            </a:r>
            <a:endParaRPr lang="en-US" b="1" dirty="0"/>
          </a:p>
        </p:txBody>
      </p:sp>
      <p:sp>
        <p:nvSpPr>
          <p:cNvPr id="3" name="Content Placeholder 2"/>
          <p:cNvSpPr>
            <a:spLocks noGrp="1"/>
          </p:cNvSpPr>
          <p:nvPr>
            <p:ph idx="1"/>
          </p:nvPr>
        </p:nvSpPr>
        <p:spPr>
          <a:xfrm>
            <a:off x="838200" y="2111187"/>
            <a:ext cx="10515600" cy="4065775"/>
          </a:xfrm>
        </p:spPr>
        <p:txBody>
          <a:bodyPr>
            <a:normAutofit fontScale="92500" lnSpcReduction="10000"/>
          </a:bodyPr>
          <a:lstStyle/>
          <a:p>
            <a:r>
              <a:rPr lang="en-US" sz="3200" dirty="0" smtClean="0">
                <a:solidFill>
                  <a:srgbClr val="FF0000"/>
                </a:solidFill>
              </a:rPr>
              <a:t>GOAL for </a:t>
            </a:r>
            <a:r>
              <a:rPr lang="en-US" sz="3200" dirty="0" smtClean="0">
                <a:solidFill>
                  <a:srgbClr val="FF0000"/>
                </a:solidFill>
              </a:rPr>
              <a:t>Reframe</a:t>
            </a:r>
            <a:endParaRPr lang="en-US" sz="3200" dirty="0">
              <a:solidFill>
                <a:srgbClr val="FF0000"/>
              </a:solidFill>
            </a:endParaRPr>
          </a:p>
          <a:p>
            <a:pPr lvl="1" eaLnBrk="0" hangingPunct="0"/>
            <a:r>
              <a:rPr lang="en-US" sz="2800" dirty="0" smtClean="0"/>
              <a:t>To </a:t>
            </a:r>
            <a:r>
              <a:rPr lang="en-US" sz="2800" dirty="0"/>
              <a:t>build, strengthen, and maintain important relationships</a:t>
            </a:r>
          </a:p>
          <a:p>
            <a:r>
              <a:rPr lang="en-US" sz="3200" i="1" dirty="0">
                <a:solidFill>
                  <a:srgbClr val="FF0000"/>
                </a:solidFill>
              </a:rPr>
              <a:t>When to use </a:t>
            </a:r>
            <a:r>
              <a:rPr lang="en-US" sz="3200" i="1" dirty="0" smtClean="0">
                <a:solidFill>
                  <a:srgbClr val="FF0000"/>
                </a:solidFill>
              </a:rPr>
              <a:t>them:</a:t>
            </a:r>
            <a:endParaRPr lang="en-US" sz="3200" i="1" dirty="0">
              <a:solidFill>
                <a:srgbClr val="FF0000"/>
              </a:solidFill>
            </a:endParaRPr>
          </a:p>
          <a:p>
            <a:pPr lvl="1"/>
            <a:r>
              <a:rPr lang="en-US" sz="2800" dirty="0" smtClean="0"/>
              <a:t>Work</a:t>
            </a:r>
          </a:p>
          <a:p>
            <a:pPr lvl="1"/>
            <a:r>
              <a:rPr lang="en-US" sz="2800" dirty="0" smtClean="0"/>
              <a:t>Home</a:t>
            </a:r>
          </a:p>
          <a:p>
            <a:r>
              <a:rPr lang="en-US" sz="3200" i="1" dirty="0" smtClean="0">
                <a:solidFill>
                  <a:srgbClr val="FF0000"/>
                </a:solidFill>
              </a:rPr>
              <a:t>How </a:t>
            </a:r>
            <a:r>
              <a:rPr lang="en-US" sz="3200" i="1" dirty="0">
                <a:solidFill>
                  <a:srgbClr val="FF0000"/>
                </a:solidFill>
              </a:rPr>
              <a:t>to use </a:t>
            </a:r>
            <a:r>
              <a:rPr lang="en-US" sz="3200" i="1" dirty="0" smtClean="0">
                <a:solidFill>
                  <a:srgbClr val="FF0000"/>
                </a:solidFill>
              </a:rPr>
              <a:t>them:</a:t>
            </a:r>
            <a:endParaRPr lang="en-US" sz="3200" i="1" dirty="0">
              <a:solidFill>
                <a:srgbClr val="FF0000"/>
              </a:solidFill>
            </a:endParaRPr>
          </a:p>
          <a:p>
            <a:pPr lvl="1" eaLnBrk="0" hangingPunct="0"/>
            <a:r>
              <a:rPr lang="en-US" sz="2800" dirty="0"/>
              <a:t>Ask questions about the event, </a:t>
            </a:r>
          </a:p>
          <a:p>
            <a:pPr lvl="1" eaLnBrk="0" hangingPunct="0"/>
            <a:r>
              <a:rPr lang="en-US" sz="2800" dirty="0"/>
              <a:t>show enthusiasm, and </a:t>
            </a:r>
          </a:p>
          <a:p>
            <a:pPr lvl="1" eaLnBrk="0" hangingPunct="0"/>
            <a:r>
              <a:rPr lang="en-US" sz="2800" dirty="0"/>
              <a:t>seek additional details.</a:t>
            </a:r>
          </a:p>
          <a:p>
            <a:pPr>
              <a:spcBef>
                <a:spcPts val="594"/>
              </a:spcBef>
              <a:buNone/>
            </a:pPr>
            <a:endParaRPr lang="en-US" alt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317767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Objectives</a:t>
            </a:r>
            <a:endParaRPr lang="en-US" b="1" dirty="0"/>
          </a:p>
        </p:txBody>
      </p:sp>
      <p:sp>
        <p:nvSpPr>
          <p:cNvPr id="3" name="Content Placeholder 2"/>
          <p:cNvSpPr>
            <a:spLocks noGrp="1"/>
          </p:cNvSpPr>
          <p:nvPr>
            <p:ph idx="1"/>
          </p:nvPr>
        </p:nvSpPr>
        <p:spPr>
          <a:xfrm>
            <a:off x="838200" y="2111187"/>
            <a:ext cx="10515600" cy="4065775"/>
          </a:xfrm>
        </p:spPr>
        <p:txBody>
          <a:bodyPr/>
          <a:lstStyle/>
          <a:p>
            <a:r>
              <a:rPr lang="en-US" dirty="0" smtClean="0"/>
              <a:t>Resilience</a:t>
            </a:r>
            <a:endParaRPr lang="en-US" dirty="0"/>
          </a:p>
          <a:p>
            <a:r>
              <a:rPr lang="en-US" dirty="0" smtClean="0"/>
              <a:t>Work-Life </a:t>
            </a:r>
            <a:r>
              <a:rPr lang="en-US" dirty="0"/>
              <a:t>Balance</a:t>
            </a:r>
          </a:p>
          <a:p>
            <a:r>
              <a:rPr lang="en-US" dirty="0" smtClean="0"/>
              <a:t>Reframe</a:t>
            </a:r>
          </a:p>
          <a:p>
            <a:pPr marL="0" indent="0">
              <a:buNone/>
            </a:pPr>
            <a:endParaRPr 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39126558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80" y="2310625"/>
            <a:ext cx="7341833" cy="2236749"/>
          </a:xfrm>
        </p:spPr>
        <p:txBody>
          <a:bodyPr>
            <a:normAutofit/>
          </a:bodyPr>
          <a:lstStyle/>
          <a:p>
            <a:r>
              <a:rPr lang="en-US" sz="4800" b="1" dirty="0" smtClean="0">
                <a:latin typeface="Arial" panose="020B0604020202020204" pitchFamily="34" charset="0"/>
                <a:cs typeface="Arial" panose="020B0604020202020204" pitchFamily="34" charset="0"/>
              </a:rPr>
              <a:t>Questions on Reframe?</a:t>
            </a:r>
            <a:endParaRPr lang="en-US" dirty="0"/>
          </a:p>
        </p:txBody>
      </p:sp>
      <p:sp>
        <p:nvSpPr>
          <p:cNvPr id="4" name="Rectangle 3"/>
          <p:cNvSpPr/>
          <p:nvPr/>
        </p:nvSpPr>
        <p:spPr>
          <a:xfrm>
            <a:off x="8806649" y="0"/>
            <a:ext cx="1979720"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812" y="443883"/>
            <a:ext cx="2760956" cy="2760956"/>
          </a:xfrm>
          <a:prstGeom prst="rect">
            <a:avLst/>
          </a:prstGeom>
        </p:spPr>
      </p:pic>
    </p:spTree>
    <p:extLst>
      <p:ext uri="{BB962C8B-B14F-4D97-AF65-F5344CB8AC3E}">
        <p14:creationId xmlns:p14="http://schemas.microsoft.com/office/powerpoint/2010/main" val="398912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80" y="2310625"/>
            <a:ext cx="7341833" cy="2236749"/>
          </a:xfrm>
        </p:spPr>
        <p:txBody>
          <a:bodyPr>
            <a:normAutofit/>
          </a:bodyPr>
          <a:lstStyle/>
          <a:p>
            <a:r>
              <a:rPr lang="en-US" sz="4800" b="1" dirty="0" smtClean="0">
                <a:latin typeface="Arial" panose="020B0604020202020204" pitchFamily="34" charset="0"/>
                <a:cs typeface="Arial" panose="020B0604020202020204" pitchFamily="34" charset="0"/>
              </a:rPr>
              <a:t>Helping Agencies </a:t>
            </a:r>
            <a:endParaRPr lang="en-US" dirty="0"/>
          </a:p>
        </p:txBody>
      </p:sp>
      <p:sp>
        <p:nvSpPr>
          <p:cNvPr id="4" name="Rectangle 3"/>
          <p:cNvSpPr/>
          <p:nvPr/>
        </p:nvSpPr>
        <p:spPr>
          <a:xfrm>
            <a:off x="8806649" y="0"/>
            <a:ext cx="1979720"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3812" y="443883"/>
            <a:ext cx="2760956" cy="2760956"/>
          </a:xfrm>
          <a:prstGeom prst="rect">
            <a:avLst/>
          </a:prstGeom>
        </p:spPr>
      </p:pic>
    </p:spTree>
    <p:extLst>
      <p:ext uri="{BB962C8B-B14F-4D97-AF65-F5344CB8AC3E}">
        <p14:creationId xmlns:p14="http://schemas.microsoft.com/office/powerpoint/2010/main" val="16623530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217" t="23495" r="32682" b="9268"/>
          <a:stretch/>
        </p:blipFill>
        <p:spPr>
          <a:xfrm>
            <a:off x="0" y="0"/>
            <a:ext cx="12271513" cy="6916615"/>
          </a:xfrm>
          <a:prstGeom prst="rect">
            <a:avLst/>
          </a:prstGeom>
        </p:spPr>
      </p:pic>
    </p:spTree>
    <p:extLst>
      <p:ext uri="{BB962C8B-B14F-4D97-AF65-F5344CB8AC3E}">
        <p14:creationId xmlns:p14="http://schemas.microsoft.com/office/powerpoint/2010/main" val="21955198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62011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9599614" y="6519864"/>
            <a:ext cx="1068387" cy="338137"/>
          </a:xfrm>
          <a:prstGeom prst="rect">
            <a:avLst/>
          </a:prstGeom>
        </p:spPr>
        <p:txBody>
          <a:bodyPr/>
          <a:lstStyle/>
          <a:p>
            <a:pPr>
              <a:defRPr/>
            </a:pPr>
            <a:fld id="{B7ED3306-29F1-4E6E-BA13-8ACD1C56B579}" type="slidenum">
              <a:rPr lang="en-US" smtClean="0"/>
              <a:pPr>
                <a:defRPr/>
              </a:pPr>
              <a:t>34</a:t>
            </a:fld>
            <a:endParaRPr lang="en-US"/>
          </a:p>
        </p:txBody>
      </p:sp>
      <p:pic>
        <p:nvPicPr>
          <p:cNvPr id="6" name="Picture 5"/>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159919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2116678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28597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Helping Agencies Facebook Pages</a:t>
            </a:r>
            <a:endParaRPr lang="en-US" b="1" dirty="0"/>
          </a:p>
        </p:txBody>
      </p:sp>
      <p:sp>
        <p:nvSpPr>
          <p:cNvPr id="3" name="Content Placeholder 2"/>
          <p:cNvSpPr>
            <a:spLocks noGrp="1"/>
          </p:cNvSpPr>
          <p:nvPr>
            <p:ph idx="1"/>
          </p:nvPr>
        </p:nvSpPr>
        <p:spPr>
          <a:xfrm>
            <a:off x="838200" y="2111187"/>
            <a:ext cx="10515600" cy="4065775"/>
          </a:xfrm>
        </p:spPr>
        <p:txBody>
          <a:bodyPr>
            <a:normAutofit lnSpcReduction="10000"/>
          </a:bodyPr>
          <a:lstStyle/>
          <a:p>
            <a:pPr>
              <a:spcBef>
                <a:spcPts val="594"/>
              </a:spcBef>
            </a:pPr>
            <a:r>
              <a:rPr lang="en-US" altLang="en-US" dirty="0"/>
              <a:t>@</a:t>
            </a:r>
            <a:r>
              <a:rPr lang="en-US" altLang="en-US" dirty="0" err="1"/>
              <a:t>AirForceEAP</a:t>
            </a:r>
            <a:endParaRPr lang="en-US" altLang="en-US" dirty="0"/>
          </a:p>
          <a:p>
            <a:pPr>
              <a:spcBef>
                <a:spcPts val="594"/>
              </a:spcBef>
            </a:pPr>
            <a:r>
              <a:rPr lang="en-US" altLang="en-US" dirty="0" smtClean="0"/>
              <a:t>@</a:t>
            </a:r>
            <a:r>
              <a:rPr lang="en-US" altLang="en-US" dirty="0"/>
              <a:t>Eglin-AFB-Health-Promotion</a:t>
            </a:r>
          </a:p>
          <a:p>
            <a:pPr>
              <a:spcBef>
                <a:spcPts val="594"/>
              </a:spcBef>
            </a:pPr>
            <a:r>
              <a:rPr lang="en-US" altLang="en-US" dirty="0" smtClean="0"/>
              <a:t>@</a:t>
            </a:r>
            <a:r>
              <a:rPr lang="en-US" altLang="en-US" dirty="0" err="1"/>
              <a:t>EglinAFRC</a:t>
            </a:r>
            <a:endParaRPr lang="en-US" altLang="en-US" dirty="0"/>
          </a:p>
          <a:p>
            <a:pPr>
              <a:spcBef>
                <a:spcPts val="594"/>
              </a:spcBef>
            </a:pPr>
            <a:r>
              <a:rPr lang="en-US" altLang="en-US" dirty="0" smtClean="0"/>
              <a:t>@</a:t>
            </a:r>
            <a:r>
              <a:rPr lang="en-US" altLang="en-US" dirty="0" err="1"/>
              <a:t>EglinAirForceBase</a:t>
            </a:r>
            <a:endParaRPr lang="en-US" altLang="en-US" dirty="0"/>
          </a:p>
          <a:p>
            <a:pPr>
              <a:spcBef>
                <a:spcPts val="594"/>
              </a:spcBef>
            </a:pPr>
            <a:r>
              <a:rPr lang="en-US" altLang="en-US" dirty="0" smtClean="0"/>
              <a:t>@</a:t>
            </a:r>
            <a:r>
              <a:rPr lang="en-US" altLang="en-US" dirty="0"/>
              <a:t>Eglin-Family-Advocacy-Program</a:t>
            </a:r>
          </a:p>
          <a:p>
            <a:pPr>
              <a:spcBef>
                <a:spcPts val="594"/>
              </a:spcBef>
            </a:pPr>
            <a:r>
              <a:rPr lang="en-US" altLang="en-US" dirty="0" smtClean="0"/>
              <a:t>@</a:t>
            </a:r>
            <a:r>
              <a:rPr lang="en-US" altLang="en-US" dirty="0" err="1"/>
              <a:t>EglinIntegratedResilience</a:t>
            </a:r>
            <a:endParaRPr lang="en-US" altLang="en-US" dirty="0"/>
          </a:p>
          <a:p>
            <a:pPr>
              <a:spcBef>
                <a:spcPts val="594"/>
              </a:spcBef>
            </a:pPr>
            <a:r>
              <a:rPr lang="en-US" altLang="en-US" dirty="0" smtClean="0"/>
              <a:t>@</a:t>
            </a:r>
            <a:r>
              <a:rPr lang="en-US" altLang="en-US" dirty="0"/>
              <a:t>Eglin-Youth-Center</a:t>
            </a:r>
          </a:p>
          <a:p>
            <a:pPr>
              <a:spcBef>
                <a:spcPts val="594"/>
              </a:spcBef>
            </a:pPr>
            <a:r>
              <a:rPr lang="en-US" altLang="en-US" dirty="0" smtClean="0"/>
              <a:t>@</a:t>
            </a:r>
            <a:r>
              <a:rPr lang="en-US" altLang="en-US" dirty="0" err="1"/>
              <a:t>TeamEglinChapel</a:t>
            </a:r>
            <a:endParaRPr lang="en-US" altLang="en-US" dirty="0"/>
          </a:p>
          <a:p>
            <a:pPr>
              <a:spcBef>
                <a:spcPts val="594"/>
              </a:spcBef>
            </a:pPr>
            <a:r>
              <a:rPr lang="en-US" altLang="en-US" dirty="0" smtClean="0"/>
              <a:t>@</a:t>
            </a:r>
            <a:r>
              <a:rPr lang="en-US" altLang="en-US" dirty="0" err="1"/>
              <a:t>TeamEglinDisasterMentalHealth</a:t>
            </a:r>
            <a:endParaRPr lang="en-US" altLang="en-US" dirty="0"/>
          </a:p>
          <a:p>
            <a:pPr>
              <a:spcBef>
                <a:spcPts val="594"/>
              </a:spcBef>
              <a:buNone/>
            </a:pPr>
            <a:endParaRPr lang="en-US" alt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11228782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13647"/>
            <a:ext cx="10515600" cy="4563315"/>
          </a:xfrm>
        </p:spPr>
        <p:txBody>
          <a:bodyPr>
            <a:normAutofit/>
          </a:bodyPr>
          <a:lstStyle/>
          <a:p>
            <a:pPr algn="ctr">
              <a:spcBef>
                <a:spcPts val="594"/>
              </a:spcBef>
              <a:buNone/>
            </a:pPr>
            <a:endParaRPr lang="en-US" altLang="en-US" sz="8800" dirty="0" smtClean="0"/>
          </a:p>
          <a:p>
            <a:pPr algn="ctr">
              <a:spcBef>
                <a:spcPts val="594"/>
              </a:spcBef>
              <a:buNone/>
            </a:pPr>
            <a:r>
              <a:rPr lang="en-US" altLang="en-US" sz="8800" dirty="0" smtClean="0"/>
              <a:t>Questions?</a:t>
            </a:r>
            <a:endParaRPr lang="en-US" altLang="en-US" sz="8800"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26898839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4847897" cy="1388801"/>
          </a:xfrm>
        </p:spPr>
        <p:txBody>
          <a:bodyPr/>
          <a:lstStyle/>
          <a:p>
            <a:r>
              <a:rPr lang="en-US" b="1" dirty="0" smtClean="0"/>
              <a:t>What is resilience?</a:t>
            </a:r>
            <a:endParaRPr lang="en-US" b="1" dirty="0"/>
          </a:p>
        </p:txBody>
      </p:sp>
      <p:sp>
        <p:nvSpPr>
          <p:cNvPr id="3" name="Content Placeholder 2"/>
          <p:cNvSpPr>
            <a:spLocks noGrp="1"/>
          </p:cNvSpPr>
          <p:nvPr>
            <p:ph idx="1"/>
          </p:nvPr>
        </p:nvSpPr>
        <p:spPr>
          <a:xfrm>
            <a:off x="405178" y="2111186"/>
            <a:ext cx="5515845" cy="4065775"/>
          </a:xfrm>
        </p:spPr>
        <p:txBody>
          <a:bodyPr/>
          <a:lstStyle/>
          <a:p>
            <a:pPr marL="0" indent="0" algn="ctr">
              <a:buNone/>
            </a:pPr>
            <a:r>
              <a:rPr lang="en-US" sz="4000" dirty="0"/>
              <a:t>The ability to withstand, recover and/or grow in the face of stressors and changing </a:t>
            </a:r>
            <a:r>
              <a:rPr lang="en-US" sz="4000" dirty="0" smtClean="0"/>
              <a:t>demands.</a:t>
            </a:r>
            <a:endParaRPr lang="en-US" sz="4000" dirty="0"/>
          </a:p>
          <a:p>
            <a:pPr marL="0" indent="0" algn="ctr">
              <a:buNone/>
            </a:pPr>
            <a:endParaRPr 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821" y="4315034"/>
            <a:ext cx="3826558" cy="2542966"/>
          </a:xfrm>
          <a:prstGeom prst="rect">
            <a:avLst/>
          </a:prstGeom>
          <a:ln>
            <a:noFill/>
          </a:ln>
          <a:effectLst>
            <a:softEdge rad="112500"/>
          </a:effectLst>
        </p:spPr>
      </p:pic>
      <p:pic>
        <p:nvPicPr>
          <p:cNvPr id="7" name="Picture 6"/>
          <p:cNvPicPr>
            <a:picLocks noChangeAspect="1"/>
          </p:cNvPicPr>
          <p:nvPr/>
        </p:nvPicPr>
        <p:blipFill>
          <a:blip r:embed="rId5"/>
          <a:stretch>
            <a:fillRect/>
          </a:stretch>
        </p:blipFill>
        <p:spPr>
          <a:xfrm>
            <a:off x="6428426" y="1311682"/>
            <a:ext cx="5224725" cy="5224725"/>
          </a:xfrm>
          <a:prstGeom prst="rect">
            <a:avLst/>
          </a:prstGeom>
        </p:spPr>
      </p:pic>
    </p:spTree>
    <p:extLst>
      <p:ext uri="{BB962C8B-B14F-4D97-AF65-F5344CB8AC3E}">
        <p14:creationId xmlns:p14="http://schemas.microsoft.com/office/powerpoint/2010/main" val="62669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Benefits of resilience</a:t>
            </a:r>
            <a:endParaRPr lang="en-US" b="1"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graphicFrame>
        <p:nvGraphicFramePr>
          <p:cNvPr id="8" name="Content Placeholder 6"/>
          <p:cNvGraphicFramePr>
            <a:graphicFrameLocks/>
          </p:cNvGraphicFramePr>
          <p:nvPr>
            <p:extLst>
              <p:ext uri="{D42A27DB-BD31-4B8C-83A1-F6EECF244321}">
                <p14:modId xmlns:p14="http://schemas.microsoft.com/office/powerpoint/2010/main" val="2046167589"/>
              </p:ext>
            </p:extLst>
          </p:nvPr>
        </p:nvGraphicFramePr>
        <p:xfrm>
          <a:off x="578069" y="1964041"/>
          <a:ext cx="11353800"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906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2822"/>
            <a:ext cx="10515600" cy="867866"/>
          </a:xfrm>
        </p:spPr>
        <p:txBody>
          <a:bodyPr/>
          <a:lstStyle/>
          <a:p>
            <a:r>
              <a:rPr lang="en-US" b="1" dirty="0" smtClean="0"/>
              <a:t>Why Resilience Training?</a:t>
            </a:r>
            <a:endParaRPr lang="en-US" b="1" dirty="0"/>
          </a:p>
        </p:txBody>
      </p:sp>
      <p:sp>
        <p:nvSpPr>
          <p:cNvPr id="3" name="Content Placeholder 2"/>
          <p:cNvSpPr>
            <a:spLocks noGrp="1"/>
          </p:cNvSpPr>
          <p:nvPr>
            <p:ph idx="1"/>
          </p:nvPr>
        </p:nvSpPr>
        <p:spPr/>
        <p:txBody>
          <a:bodyPr/>
          <a:lstStyle/>
          <a:p>
            <a:r>
              <a:rPr lang="en-US" sz="4000" dirty="0"/>
              <a:t>Allows you to train your mind, just as we train our bodies with </a:t>
            </a:r>
            <a:r>
              <a:rPr lang="en-US" sz="4000" dirty="0" smtClean="0"/>
              <a:t>physical fitness</a:t>
            </a:r>
            <a:endParaRPr lang="en-US" sz="4000" dirty="0"/>
          </a:p>
          <a:p>
            <a:r>
              <a:rPr lang="en-US" sz="4000" dirty="0"/>
              <a:t>Resilience Training provides </a:t>
            </a:r>
            <a:r>
              <a:rPr lang="en-US" sz="4000" b="1" i="1" dirty="0"/>
              <a:t>a set of tools</a:t>
            </a:r>
            <a:r>
              <a:rPr lang="en-US" sz="4000" dirty="0"/>
              <a:t> designed to </a:t>
            </a:r>
            <a:r>
              <a:rPr lang="en-US" sz="4000" b="1" i="1" dirty="0"/>
              <a:t>help your personal and professional performance</a:t>
            </a:r>
          </a:p>
          <a:p>
            <a:pPr marL="0" indent="0">
              <a:buNone/>
            </a:pPr>
            <a:endParaRPr 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745562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Famous failures </a:t>
            </a:r>
            <a:endParaRPr lang="en-US" b="1"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pic>
        <p:nvPicPr>
          <p:cNvPr id="6" name="1-Famous Failur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9353" y="1974271"/>
            <a:ext cx="5867400" cy="4400550"/>
          </a:xfrm>
          <a:prstGeom prst="rect">
            <a:avLst/>
          </a:prstGeom>
        </p:spPr>
      </p:pic>
    </p:spTree>
    <p:extLst>
      <p:ext uri="{BB962C8B-B14F-4D97-AF65-F5344CB8AC3E}">
        <p14:creationId xmlns:p14="http://schemas.microsoft.com/office/powerpoint/2010/main" val="136036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2385"/>
            <a:ext cx="10515600" cy="1388801"/>
          </a:xfrm>
        </p:spPr>
        <p:txBody>
          <a:bodyPr/>
          <a:lstStyle/>
          <a:p>
            <a:r>
              <a:rPr lang="en-US" b="1" dirty="0" smtClean="0"/>
              <a:t>Fixed vs. Growth Mindset</a:t>
            </a:r>
            <a:endParaRPr lang="en-US" b="1"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806" y="1936376"/>
            <a:ext cx="9426387" cy="46015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2"/>
          <p:cNvSpPr>
            <a:spLocks noGrp="1"/>
          </p:cNvSpPr>
          <p:nvPr>
            <p:ph type="ftr" sz="quarter" idx="10"/>
          </p:nvPr>
        </p:nvSpPr>
        <p:spPr>
          <a:xfrm>
            <a:off x="3558989" y="6567390"/>
            <a:ext cx="5307595" cy="342930"/>
          </a:xfrm>
        </p:spPr>
        <p:txBody>
          <a:bodyPr/>
          <a:lstStyle/>
          <a:p>
            <a:pPr lvl="0" algn="ctr"/>
            <a:r>
              <a:rPr lang="en-US" sz="1200" dirty="0" err="1" smtClean="0"/>
              <a:t>Dweck</a:t>
            </a:r>
            <a:r>
              <a:rPr lang="en-US" sz="1200" dirty="0" smtClean="0"/>
              <a:t>, C (2006). Mindset.  New York: Random House.</a:t>
            </a:r>
          </a:p>
          <a:p>
            <a:pPr algn="ctr"/>
            <a:endParaRPr lang="en-US" sz="1000" dirty="0"/>
          </a:p>
        </p:txBody>
      </p:sp>
    </p:spTree>
    <p:extLst>
      <p:ext uri="{BB962C8B-B14F-4D97-AF65-F5344CB8AC3E}">
        <p14:creationId xmlns:p14="http://schemas.microsoft.com/office/powerpoint/2010/main" val="2014307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020" y="3785423"/>
            <a:ext cx="4550980" cy="2915406"/>
          </a:xfrm>
          <a:prstGeom prst="rect">
            <a:avLst/>
          </a:prstGeom>
        </p:spPr>
      </p:pic>
      <p:sp>
        <p:nvSpPr>
          <p:cNvPr id="2" name="Title 1"/>
          <p:cNvSpPr>
            <a:spLocks noGrp="1"/>
          </p:cNvSpPr>
          <p:nvPr>
            <p:ph type="title"/>
          </p:nvPr>
        </p:nvSpPr>
        <p:spPr>
          <a:xfrm>
            <a:off x="838200" y="722385"/>
            <a:ext cx="10515600" cy="1388801"/>
          </a:xfrm>
        </p:spPr>
        <p:txBody>
          <a:bodyPr/>
          <a:lstStyle/>
          <a:p>
            <a:r>
              <a:rPr lang="en-US" b="1" dirty="0" smtClean="0"/>
              <a:t>Resilience Toolbox</a:t>
            </a:r>
            <a:endParaRPr lang="en-US" b="1" dirty="0"/>
          </a:p>
        </p:txBody>
      </p:sp>
      <p:sp>
        <p:nvSpPr>
          <p:cNvPr id="3" name="Content Placeholder 2"/>
          <p:cNvSpPr>
            <a:spLocks noGrp="1"/>
          </p:cNvSpPr>
          <p:nvPr>
            <p:ph idx="1"/>
          </p:nvPr>
        </p:nvSpPr>
        <p:spPr>
          <a:xfrm>
            <a:off x="838200" y="2111187"/>
            <a:ext cx="10515600" cy="4065775"/>
          </a:xfrm>
        </p:spPr>
        <p:txBody>
          <a:bodyPr>
            <a:normAutofit/>
          </a:bodyPr>
          <a:lstStyle/>
          <a:p>
            <a:r>
              <a:rPr lang="en-US" dirty="0" smtClean="0"/>
              <a:t>Being resilient doesn’t meant you won’t experience adversity. If you do, resilience can buffer the adverse effects of stressful life events.</a:t>
            </a:r>
          </a:p>
          <a:p>
            <a:r>
              <a:rPr lang="en-US" dirty="0" smtClean="0"/>
              <a:t>Individuals who use a broader range of coping strategies experience less distress from stressful life events.</a:t>
            </a:r>
          </a:p>
          <a:p>
            <a:r>
              <a:rPr lang="en-US" dirty="0" smtClean="0"/>
              <a:t>Learn tools and skills to strengthen your resilience. </a:t>
            </a:r>
            <a:br>
              <a:rPr lang="en-US" dirty="0" smtClean="0"/>
            </a:br>
            <a:endParaRPr lang="en-US" dirty="0" smtClean="0"/>
          </a:p>
          <a:p>
            <a:pPr lvl="1"/>
            <a:r>
              <a:rPr lang="en-US" dirty="0" smtClean="0"/>
              <a:t>Try them</a:t>
            </a:r>
          </a:p>
          <a:p>
            <a:pPr lvl="1"/>
            <a:r>
              <a:rPr lang="en-US" dirty="0" smtClean="0"/>
              <a:t>Use them</a:t>
            </a:r>
          </a:p>
          <a:p>
            <a:pPr lvl="1"/>
            <a:r>
              <a:rPr lang="en-US" dirty="0" smtClean="0"/>
              <a:t>Teach them</a:t>
            </a:r>
          </a:p>
          <a:p>
            <a:endParaRPr lang="en-US" dirty="0"/>
          </a:p>
        </p:txBody>
      </p:sp>
      <p:sp>
        <p:nvSpPr>
          <p:cNvPr id="4" name="Rectangle 3"/>
          <p:cNvSpPr/>
          <p:nvPr/>
        </p:nvSpPr>
        <p:spPr>
          <a:xfrm rot="5400000">
            <a:off x="5738739" y="-5730875"/>
            <a:ext cx="714522" cy="12192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6671" y="108300"/>
            <a:ext cx="927717" cy="927717"/>
          </a:xfrm>
          <a:prstGeom prst="rect">
            <a:avLst/>
          </a:prstGeom>
        </p:spPr>
      </p:pic>
    </p:spTree>
    <p:extLst>
      <p:ext uri="{BB962C8B-B14F-4D97-AF65-F5344CB8AC3E}">
        <p14:creationId xmlns:p14="http://schemas.microsoft.com/office/powerpoint/2010/main" val="2759036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EA015CCEA2DA43A608633C345BCA11" ma:contentTypeVersion="12" ma:contentTypeDescription="Create a new document." ma:contentTypeScope="" ma:versionID="821b42fc9e8b82eab8388f2ecd3ccf4a">
  <xsd:schema xmlns:xsd="http://www.w3.org/2001/XMLSchema" xmlns:xs="http://www.w3.org/2001/XMLSchema" xmlns:p="http://schemas.microsoft.com/office/2006/metadata/properties" xmlns:ns3="67cda176-c75b-4c55-9143-10e07bcc06d5" xmlns:ns4="d0879d18-aeb1-4de0-9835-84df61aacfef" targetNamespace="http://schemas.microsoft.com/office/2006/metadata/properties" ma:root="true" ma:fieldsID="88fa1bfbf61de8fcf06f53578b3654f9" ns3:_="" ns4:_="">
    <xsd:import namespace="67cda176-c75b-4c55-9143-10e07bcc06d5"/>
    <xsd:import namespace="d0879d18-aeb1-4de0-9835-84df61aacfe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da176-c75b-4c55-9143-10e07bcc0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879d18-aeb1-4de0-9835-84df61aacfe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73062B-0774-4404-976B-3CCA2C76829C}">
  <ds:schemaRefs>
    <ds:schemaRef ds:uri="d0879d18-aeb1-4de0-9835-84df61aacfef"/>
    <ds:schemaRef ds:uri="http://purl.org/dc/terms/"/>
    <ds:schemaRef ds:uri="67cda176-c75b-4c55-9143-10e07bcc06d5"/>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F0505D-5805-47A3-95F6-781685A36684}">
  <ds:schemaRefs>
    <ds:schemaRef ds:uri="http://schemas.microsoft.com/sharepoint/v3/contenttype/forms"/>
  </ds:schemaRefs>
</ds:datastoreItem>
</file>

<file path=customXml/itemProps3.xml><?xml version="1.0" encoding="utf-8"?>
<ds:datastoreItem xmlns:ds="http://schemas.openxmlformats.org/officeDocument/2006/customXml" ds:itemID="{013E2E21-7F1F-4DA4-B1C1-A4874A8DAE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cda176-c75b-4c55-9143-10e07bcc06d5"/>
    <ds:schemaRef ds:uri="d0879d18-aeb1-4de0-9835-84df61aacf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1270</TotalTime>
  <Words>3680</Words>
  <Application>Microsoft Office PowerPoint</Application>
  <PresentationFormat>Widescreen</PresentationFormat>
  <Paragraphs>384</Paragraphs>
  <Slides>38</Slides>
  <Notes>32</Notes>
  <HiddenSlides>1</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Avenir Black</vt:lpstr>
      <vt:lpstr>Avenir Roman</vt:lpstr>
      <vt:lpstr>Calibri</vt:lpstr>
      <vt:lpstr>Calibri Light</vt:lpstr>
      <vt:lpstr>Quicksand Regular</vt:lpstr>
      <vt:lpstr>Wingdings</vt:lpstr>
      <vt:lpstr>Office Theme</vt:lpstr>
      <vt:lpstr>Resilience Skills for Work-Life Balance   by Amy Tolar</vt:lpstr>
      <vt:lpstr>Who Am I</vt:lpstr>
      <vt:lpstr>Objectives</vt:lpstr>
      <vt:lpstr>What is resilience?</vt:lpstr>
      <vt:lpstr>Benefits of resilience</vt:lpstr>
      <vt:lpstr>Why Resilience Training?</vt:lpstr>
      <vt:lpstr>Famous failures </vt:lpstr>
      <vt:lpstr>Fixed vs. Growth Mindset</vt:lpstr>
      <vt:lpstr>Resilience Toolbox</vt:lpstr>
      <vt:lpstr>The Iceberg Model</vt:lpstr>
      <vt:lpstr>The Pit</vt:lpstr>
      <vt:lpstr>Listening Skills</vt:lpstr>
      <vt:lpstr>What is Work-Life Balance?</vt:lpstr>
      <vt:lpstr>PowerPoint Presentation</vt:lpstr>
      <vt:lpstr>Questions  on  Work-Life Balance?</vt:lpstr>
      <vt:lpstr>Reframe</vt:lpstr>
      <vt:lpstr>How does Reframe help you?</vt:lpstr>
      <vt:lpstr>When to use Reframe</vt:lpstr>
      <vt:lpstr>MYTH: Event  Reaction</vt:lpstr>
      <vt:lpstr>PowerPoint Presentation</vt:lpstr>
      <vt:lpstr>MYTH: Event  Reaction</vt:lpstr>
      <vt:lpstr>Event        Thought      Reaction</vt:lpstr>
      <vt:lpstr>The ABC Model Activating Event           Brain   (Thought)       Reaction/Behavior</vt:lpstr>
      <vt:lpstr>Was my reaction harmful?</vt:lpstr>
      <vt:lpstr>Slow down in the moment</vt:lpstr>
      <vt:lpstr>Applying the Reframe skill</vt:lpstr>
      <vt:lpstr>Activity</vt:lpstr>
      <vt:lpstr>PowerPoint Presentation</vt:lpstr>
      <vt:lpstr>Recap of resiliency skills for work-life balance</vt:lpstr>
      <vt:lpstr>Questions on Reframe?</vt:lpstr>
      <vt:lpstr>Helping Agencies </vt:lpstr>
      <vt:lpstr>PowerPoint Presentation</vt:lpstr>
      <vt:lpstr>PowerPoint Presentation</vt:lpstr>
      <vt:lpstr>PowerPoint Presentation</vt:lpstr>
      <vt:lpstr>PowerPoint Presentation</vt:lpstr>
      <vt:lpstr>PowerPoint Presentation</vt:lpstr>
      <vt:lpstr>Helping Agencies Facebook Pages</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Training </dc:title>
  <dc:creator>PARTACZ, NICOLE M GS-11 USAF AFMC 96 TW/CVB;amy.tolar@us.af.mil</dc:creator>
  <cp:lastModifiedBy>AMY TOLAR</cp:lastModifiedBy>
  <cp:revision>60</cp:revision>
  <dcterms:created xsi:type="dcterms:W3CDTF">2021-04-15T19:45:51Z</dcterms:created>
  <dcterms:modified xsi:type="dcterms:W3CDTF">2022-04-18T01:51:42Z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0x010100D2EA015CCEA2DA43A608633C345BCA11</vt:lpwstr>
  </property>
</Properties>
</file>